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3660" r:id="rId2"/>
  </p:sldMasterIdLst>
  <p:notesMasterIdLst>
    <p:notesMasterId r:id="rId49"/>
  </p:notesMasterIdLst>
  <p:sldIdLst>
    <p:sldId id="257" r:id="rId3"/>
    <p:sldId id="275" r:id="rId4"/>
    <p:sldId id="267" r:id="rId5"/>
    <p:sldId id="276" r:id="rId6"/>
    <p:sldId id="268" r:id="rId7"/>
    <p:sldId id="269" r:id="rId8"/>
    <p:sldId id="270" r:id="rId9"/>
    <p:sldId id="277" r:id="rId10"/>
    <p:sldId id="274" r:id="rId11"/>
    <p:sldId id="278" r:id="rId12"/>
    <p:sldId id="279" r:id="rId13"/>
    <p:sldId id="280" r:id="rId14"/>
    <p:sldId id="281" r:id="rId15"/>
    <p:sldId id="282" r:id="rId16"/>
    <p:sldId id="284" r:id="rId17"/>
    <p:sldId id="283" r:id="rId18"/>
    <p:sldId id="286" r:id="rId19"/>
    <p:sldId id="285" r:id="rId20"/>
    <p:sldId id="289" r:id="rId21"/>
    <p:sldId id="287"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290"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5050"/>
    <a:srgbClr val="FF6600"/>
    <a:srgbClr val="FFFF00"/>
    <a:srgbClr val="FF00FF"/>
    <a:srgbClr val="009900"/>
    <a:srgbClr val="FF0066"/>
    <a:srgbClr val="FFCCFF"/>
    <a:srgbClr val="CCFF99"/>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320" y="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4E8464-2127-4ADE-90D5-D144919719CB}" type="doc">
      <dgm:prSet loTypeId="urn:microsoft.com/office/officeart/2005/8/layout/vList3" loCatId="list" qsTypeId="urn:microsoft.com/office/officeart/2005/8/quickstyle/simple3" qsCatId="simple" csTypeId="urn:microsoft.com/office/officeart/2005/8/colors/colorful4" csCatId="colorful" phldr="1"/>
      <dgm:spPr/>
    </dgm:pt>
    <dgm:pt modelId="{15385ACB-882D-482D-911B-764E9FAF9B73}">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400" b="1" smtClean="0">
              <a:solidFill>
                <a:srgbClr val="0000FF"/>
              </a:solidFill>
              <a:latin typeface="Times New Roman" pitchFamily="18" charset="0"/>
              <a:cs typeface="Times New Roman" pitchFamily="18" charset="0"/>
            </a:rPr>
            <a:t>1. Các tổ chức, hộ gia đình trên địa bàn tỉnh </a:t>
          </a:r>
        </a:p>
        <a:p>
          <a:pPr marL="0" marR="0" indent="0" defTabSz="914400" eaLnBrk="1" fontAlgn="auto" latinLnBrk="0" hangingPunct="1">
            <a:lnSpc>
              <a:spcPct val="100000"/>
            </a:lnSpc>
            <a:spcBef>
              <a:spcPts val="0"/>
            </a:spcBef>
            <a:spcAft>
              <a:spcPts val="0"/>
            </a:spcAft>
            <a:buClrTx/>
            <a:buSzTx/>
            <a:buFontTx/>
            <a:buNone/>
            <a:tabLst/>
            <a:defRPr/>
          </a:pPr>
          <a:r>
            <a:rPr lang="en-US" sz="2400" b="1" smtClean="0">
              <a:solidFill>
                <a:srgbClr val="0000FF"/>
              </a:solidFill>
              <a:latin typeface="Times New Roman" pitchFamily="18" charset="0"/>
              <a:cs typeface="Times New Roman" pitchFamily="18" charset="0"/>
            </a:rPr>
            <a:t>Trà Vinh có sử dụng dịch vụ thu gom,</a:t>
          </a:r>
        </a:p>
        <a:p>
          <a:pPr marL="0" marR="0" indent="0" defTabSz="914400" eaLnBrk="1" fontAlgn="auto" latinLnBrk="0" hangingPunct="1">
            <a:lnSpc>
              <a:spcPct val="100000"/>
            </a:lnSpc>
            <a:spcBef>
              <a:spcPts val="0"/>
            </a:spcBef>
            <a:spcAft>
              <a:spcPts val="0"/>
            </a:spcAft>
            <a:buClrTx/>
            <a:buSzTx/>
            <a:buFontTx/>
            <a:buNone/>
            <a:tabLst/>
            <a:defRPr/>
          </a:pPr>
          <a:r>
            <a:rPr lang="en-US" sz="2400" b="1" smtClean="0">
              <a:solidFill>
                <a:srgbClr val="0000FF"/>
              </a:solidFill>
              <a:latin typeface="Times New Roman" pitchFamily="18" charset="0"/>
              <a:cs typeface="Times New Roman" pitchFamily="18" charset="0"/>
            </a:rPr>
            <a:t> vận chuyển CTRSH</a:t>
          </a:r>
          <a:endParaRPr lang="vi-VN">
            <a:solidFill>
              <a:srgbClr val="0000FF"/>
            </a:solidFill>
          </a:endParaRPr>
        </a:p>
      </dgm:t>
    </dgm:pt>
    <dgm:pt modelId="{9E3AAD39-AAE7-453A-B949-8F3F6F1F8B47}" type="parTrans" cxnId="{0A0BFF4C-9398-4647-B50B-34113996A9C2}">
      <dgm:prSet/>
      <dgm:spPr/>
      <dgm:t>
        <a:bodyPr/>
        <a:lstStyle/>
        <a:p>
          <a:endParaRPr lang="vi-VN"/>
        </a:p>
      </dgm:t>
    </dgm:pt>
    <dgm:pt modelId="{DB50BB07-B072-4008-99C8-E3B1ED83727E}" type="sibTrans" cxnId="{0A0BFF4C-9398-4647-B50B-34113996A9C2}">
      <dgm:prSet/>
      <dgm:spPr/>
      <dgm:t>
        <a:bodyPr/>
        <a:lstStyle/>
        <a:p>
          <a:endParaRPr lang="vi-VN"/>
        </a:p>
      </dgm:t>
    </dgm:pt>
    <dgm:pt modelId="{18F92507-CE0E-4F14-A8F1-A9E1C76AD217}">
      <dgm:prSet phldrT="[Text]" custT="1"/>
      <dgm:spPr/>
      <dgm:t>
        <a:bodyPr/>
        <a:lstStyle/>
        <a:p>
          <a:pPr marL="0" marR="0" indent="0" algn="just" defTabSz="914400" eaLnBrk="1" fontAlgn="auto" latinLnBrk="0" hangingPunct="1">
            <a:lnSpc>
              <a:spcPct val="100000"/>
            </a:lnSpc>
            <a:spcBef>
              <a:spcPts val="0"/>
            </a:spcBef>
            <a:spcAft>
              <a:spcPts val="0"/>
            </a:spcAft>
            <a:buClrTx/>
            <a:buSzTx/>
            <a:buFontTx/>
            <a:buNone/>
            <a:tabLst/>
            <a:defRPr/>
          </a:pPr>
          <a:r>
            <a:rPr lang="en-US" sz="2400" smtClean="0">
              <a:latin typeface="Times New Roman" pitchFamily="18" charset="0"/>
              <a:cs typeface="Times New Roman" pitchFamily="18" charset="0"/>
            </a:rPr>
            <a:t>            </a:t>
          </a:r>
          <a:r>
            <a:rPr lang="en-US" sz="2400" b="1" smtClean="0">
              <a:latin typeface="Times New Roman" pitchFamily="18" charset="0"/>
              <a:cs typeface="Times New Roman" pitchFamily="18" charset="0"/>
            </a:rPr>
            <a:t>2. </a:t>
          </a:r>
          <a:r>
            <a:rPr lang="en-US" sz="2400" b="1" smtClean="0">
              <a:solidFill>
                <a:srgbClr val="008000"/>
              </a:solidFill>
              <a:latin typeface="Times New Roman" pitchFamily="18" charset="0"/>
              <a:cs typeface="Times New Roman" pitchFamily="18" charset="0"/>
            </a:rPr>
            <a:t>Các đơn vị cung cấp dịch vụ thu gom, </a:t>
          </a:r>
        </a:p>
        <a:p>
          <a:pPr marL="0" marR="0" indent="0" algn="just" defTabSz="914400" eaLnBrk="1" fontAlgn="auto" latinLnBrk="0" hangingPunct="1">
            <a:lnSpc>
              <a:spcPct val="100000"/>
            </a:lnSpc>
            <a:spcBef>
              <a:spcPts val="0"/>
            </a:spcBef>
            <a:spcAft>
              <a:spcPts val="0"/>
            </a:spcAft>
            <a:buClrTx/>
            <a:buSzTx/>
            <a:buFontTx/>
            <a:buNone/>
            <a:tabLst/>
            <a:defRPr/>
          </a:pPr>
          <a:r>
            <a:rPr lang="en-US" sz="2400" b="1" smtClean="0">
              <a:solidFill>
                <a:srgbClr val="008000"/>
              </a:solidFill>
              <a:latin typeface="Times New Roman" pitchFamily="18" charset="0"/>
              <a:cs typeface="Times New Roman" pitchFamily="18" charset="0"/>
            </a:rPr>
            <a:t>    vận chuyển CTRSH trên địa bàn tỉnh Trà Vinh. </a:t>
          </a:r>
          <a:endParaRPr lang="vi-VN" sz="2400" b="1" smtClean="0">
            <a:solidFill>
              <a:srgbClr val="008000"/>
            </a:solidFill>
            <a:latin typeface="Times New Roman" pitchFamily="18" charset="0"/>
            <a:cs typeface="Times New Roman" pitchFamily="18" charset="0"/>
          </a:endParaRPr>
        </a:p>
        <a:p>
          <a:pPr algn="ctr" defTabSz="2311400">
            <a:lnSpc>
              <a:spcPct val="90000"/>
            </a:lnSpc>
            <a:spcBef>
              <a:spcPct val="0"/>
            </a:spcBef>
            <a:spcAft>
              <a:spcPct val="35000"/>
            </a:spcAft>
          </a:pPr>
          <a:endParaRPr lang="vi-VN"/>
        </a:p>
      </dgm:t>
    </dgm:pt>
    <dgm:pt modelId="{6494AFB2-813D-4370-B004-73A89493751B}" type="parTrans" cxnId="{7D83027D-9B31-4C29-8218-8980D684E6E5}">
      <dgm:prSet/>
      <dgm:spPr/>
      <dgm:t>
        <a:bodyPr/>
        <a:lstStyle/>
        <a:p>
          <a:endParaRPr lang="vi-VN"/>
        </a:p>
      </dgm:t>
    </dgm:pt>
    <dgm:pt modelId="{1C8AB9DA-98F3-4063-8CDC-A527D95B02F8}" type="sibTrans" cxnId="{7D83027D-9B31-4C29-8218-8980D684E6E5}">
      <dgm:prSet/>
      <dgm:spPr/>
      <dgm:t>
        <a:bodyPr/>
        <a:lstStyle/>
        <a:p>
          <a:endParaRPr lang="vi-VN"/>
        </a:p>
      </dgm:t>
    </dgm:pt>
    <dgm:pt modelId="{69BE7B69-B0A7-489D-9BF9-89EAB62F5AE5}">
      <dgm:prSet phldrT="[Text]" custT="1"/>
      <dgm:spPr/>
      <dgm:t>
        <a:bodyPr/>
        <a:lstStyle/>
        <a:p>
          <a:r>
            <a:rPr lang="en-US" sz="2400" b="1" smtClean="0">
              <a:solidFill>
                <a:srgbClr val="0000FF"/>
              </a:solidFill>
              <a:latin typeface="Times New Roman" pitchFamily="18" charset="0"/>
              <a:cs typeface="Times New Roman" pitchFamily="18" charset="0"/>
            </a:rPr>
            <a:t>3. Các cơ quan quản lý Nhà nước, đơn vị có liên quan đến việc thu gom, vận chuyển CTRSH trên địa bàn tỉnh Trà Vinh.</a:t>
          </a:r>
          <a:endParaRPr lang="vi-VN" sz="2400" b="1">
            <a:solidFill>
              <a:srgbClr val="0000FF"/>
            </a:solidFill>
          </a:endParaRPr>
        </a:p>
      </dgm:t>
    </dgm:pt>
    <dgm:pt modelId="{B84C7BC4-BB47-4AE5-ACAB-F0CEEEE78944}" type="parTrans" cxnId="{BC89890C-8A0D-4790-AD47-D3AAB798E2EC}">
      <dgm:prSet/>
      <dgm:spPr/>
      <dgm:t>
        <a:bodyPr/>
        <a:lstStyle/>
        <a:p>
          <a:endParaRPr lang="vi-VN"/>
        </a:p>
      </dgm:t>
    </dgm:pt>
    <dgm:pt modelId="{EDABCD73-DD7D-4EDD-93C7-C3AB5C186CBB}" type="sibTrans" cxnId="{BC89890C-8A0D-4790-AD47-D3AAB798E2EC}">
      <dgm:prSet/>
      <dgm:spPr/>
      <dgm:t>
        <a:bodyPr/>
        <a:lstStyle/>
        <a:p>
          <a:endParaRPr lang="vi-VN"/>
        </a:p>
      </dgm:t>
    </dgm:pt>
    <dgm:pt modelId="{8EE6A0C6-8742-4055-9919-31DA5F115703}" type="pres">
      <dgm:prSet presAssocID="{AA4E8464-2127-4ADE-90D5-D144919719CB}" presName="linearFlow" presStyleCnt="0">
        <dgm:presLayoutVars>
          <dgm:dir/>
          <dgm:resizeHandles val="exact"/>
        </dgm:presLayoutVars>
      </dgm:prSet>
      <dgm:spPr/>
    </dgm:pt>
    <dgm:pt modelId="{8145F5FF-BE06-49F2-B738-FE269AE932C8}" type="pres">
      <dgm:prSet presAssocID="{15385ACB-882D-482D-911B-764E9FAF9B73}" presName="composite" presStyleCnt="0"/>
      <dgm:spPr/>
    </dgm:pt>
    <dgm:pt modelId="{F35255BF-3A48-478A-807D-AAA2894E99F1}" type="pres">
      <dgm:prSet presAssocID="{15385ACB-882D-482D-911B-764E9FAF9B73}" presName="imgShp" presStyleLbl="fgImgPlace1" presStyleIdx="0" presStyleCnt="3"/>
      <dgm:spPr>
        <a:prstGeom prst="downArrow">
          <a:avLst/>
        </a:prstGeom>
      </dgm:spPr>
    </dgm:pt>
    <dgm:pt modelId="{4B7F4275-E687-4F20-B89E-7A0D90E41A5D}" type="pres">
      <dgm:prSet presAssocID="{15385ACB-882D-482D-911B-764E9FAF9B73}" presName="txShp" presStyleLbl="node1" presStyleIdx="0" presStyleCnt="3" custScaleX="121040" custLinFactNeighborX="11648" custLinFactNeighborY="6659">
        <dgm:presLayoutVars>
          <dgm:bulletEnabled val="1"/>
        </dgm:presLayoutVars>
      </dgm:prSet>
      <dgm:spPr/>
      <dgm:t>
        <a:bodyPr/>
        <a:lstStyle/>
        <a:p>
          <a:endParaRPr lang="vi-VN"/>
        </a:p>
      </dgm:t>
    </dgm:pt>
    <dgm:pt modelId="{9EF80C15-D658-466A-93DA-8BBA242F71F6}" type="pres">
      <dgm:prSet presAssocID="{DB50BB07-B072-4008-99C8-E3B1ED83727E}" presName="spacing" presStyleCnt="0"/>
      <dgm:spPr/>
    </dgm:pt>
    <dgm:pt modelId="{BFD83BAA-EFF3-47DF-92FD-9A69F2ABD3FD}" type="pres">
      <dgm:prSet presAssocID="{18F92507-CE0E-4F14-A8F1-A9E1C76AD217}" presName="composite" presStyleCnt="0"/>
      <dgm:spPr/>
    </dgm:pt>
    <dgm:pt modelId="{C1B671A6-78D2-4F3F-9ED2-C2FACB2ECA9B}" type="pres">
      <dgm:prSet presAssocID="{18F92507-CE0E-4F14-A8F1-A9E1C76AD217}" presName="imgShp" presStyleLbl="fgImgPlace1" presStyleIdx="1" presStyleCnt="3"/>
      <dgm:spPr/>
    </dgm:pt>
    <dgm:pt modelId="{49709D7D-6DB4-44B6-8A8C-E4AF4DE0334B}" type="pres">
      <dgm:prSet presAssocID="{18F92507-CE0E-4F14-A8F1-A9E1C76AD217}" presName="txShp" presStyleLbl="node1" presStyleIdx="1" presStyleCnt="3" custScaleX="127843" custLinFactNeighborX="8760" custLinFactNeighborY="2903">
        <dgm:presLayoutVars>
          <dgm:bulletEnabled val="1"/>
        </dgm:presLayoutVars>
      </dgm:prSet>
      <dgm:spPr/>
      <dgm:t>
        <a:bodyPr/>
        <a:lstStyle/>
        <a:p>
          <a:endParaRPr lang="vi-VN"/>
        </a:p>
      </dgm:t>
    </dgm:pt>
    <dgm:pt modelId="{D76DD446-B3CD-4945-B298-317941133127}" type="pres">
      <dgm:prSet presAssocID="{1C8AB9DA-98F3-4063-8CDC-A527D95B02F8}" presName="spacing" presStyleCnt="0"/>
      <dgm:spPr/>
    </dgm:pt>
    <dgm:pt modelId="{4EAC01F3-41F3-463F-82C9-35F9914F38C0}" type="pres">
      <dgm:prSet presAssocID="{69BE7B69-B0A7-489D-9BF9-89EAB62F5AE5}" presName="composite" presStyleCnt="0"/>
      <dgm:spPr/>
    </dgm:pt>
    <dgm:pt modelId="{26913B95-F315-4A9C-94AA-262FB4218FE0}" type="pres">
      <dgm:prSet presAssocID="{69BE7B69-B0A7-489D-9BF9-89EAB62F5AE5}" presName="imgShp" presStyleLbl="fgImgPlace1" presStyleIdx="2" presStyleCnt="3"/>
      <dgm:spPr>
        <a:prstGeom prst="upArrow">
          <a:avLst/>
        </a:prstGeom>
      </dgm:spPr>
    </dgm:pt>
    <dgm:pt modelId="{1F464187-A1DE-4ECB-8F36-F33BF27E770E}" type="pres">
      <dgm:prSet presAssocID="{69BE7B69-B0A7-489D-9BF9-89EAB62F5AE5}" presName="txShp" presStyleLbl="node1" presStyleIdx="2" presStyleCnt="3" custScaleX="126953" custLinFactNeighborX="9205" custLinFactNeighborY="-10124">
        <dgm:presLayoutVars>
          <dgm:bulletEnabled val="1"/>
        </dgm:presLayoutVars>
      </dgm:prSet>
      <dgm:spPr/>
      <dgm:t>
        <a:bodyPr/>
        <a:lstStyle/>
        <a:p>
          <a:endParaRPr lang="vi-VN"/>
        </a:p>
      </dgm:t>
    </dgm:pt>
  </dgm:ptLst>
  <dgm:cxnLst>
    <dgm:cxn modelId="{06156903-DC30-486A-B1DC-53F2A87A058B}" type="presOf" srcId="{AA4E8464-2127-4ADE-90D5-D144919719CB}" destId="{8EE6A0C6-8742-4055-9919-31DA5F115703}" srcOrd="0" destOrd="0" presId="urn:microsoft.com/office/officeart/2005/8/layout/vList3"/>
    <dgm:cxn modelId="{0A0BFF4C-9398-4647-B50B-34113996A9C2}" srcId="{AA4E8464-2127-4ADE-90D5-D144919719CB}" destId="{15385ACB-882D-482D-911B-764E9FAF9B73}" srcOrd="0" destOrd="0" parTransId="{9E3AAD39-AAE7-453A-B949-8F3F6F1F8B47}" sibTransId="{DB50BB07-B072-4008-99C8-E3B1ED83727E}"/>
    <dgm:cxn modelId="{AB93D963-5B54-4AA1-B3DA-00649938AC1D}" type="presOf" srcId="{15385ACB-882D-482D-911B-764E9FAF9B73}" destId="{4B7F4275-E687-4F20-B89E-7A0D90E41A5D}" srcOrd="0" destOrd="0" presId="urn:microsoft.com/office/officeart/2005/8/layout/vList3"/>
    <dgm:cxn modelId="{8C261AA9-A128-4C5A-824B-6029283DB7FF}" type="presOf" srcId="{69BE7B69-B0A7-489D-9BF9-89EAB62F5AE5}" destId="{1F464187-A1DE-4ECB-8F36-F33BF27E770E}" srcOrd="0" destOrd="0" presId="urn:microsoft.com/office/officeart/2005/8/layout/vList3"/>
    <dgm:cxn modelId="{BC89890C-8A0D-4790-AD47-D3AAB798E2EC}" srcId="{AA4E8464-2127-4ADE-90D5-D144919719CB}" destId="{69BE7B69-B0A7-489D-9BF9-89EAB62F5AE5}" srcOrd="2" destOrd="0" parTransId="{B84C7BC4-BB47-4AE5-ACAB-F0CEEEE78944}" sibTransId="{EDABCD73-DD7D-4EDD-93C7-C3AB5C186CBB}"/>
    <dgm:cxn modelId="{AAE84555-7E3E-41FF-B4C9-13901980D25D}" type="presOf" srcId="{18F92507-CE0E-4F14-A8F1-A9E1C76AD217}" destId="{49709D7D-6DB4-44B6-8A8C-E4AF4DE0334B}" srcOrd="0" destOrd="0" presId="urn:microsoft.com/office/officeart/2005/8/layout/vList3"/>
    <dgm:cxn modelId="{7D83027D-9B31-4C29-8218-8980D684E6E5}" srcId="{AA4E8464-2127-4ADE-90D5-D144919719CB}" destId="{18F92507-CE0E-4F14-A8F1-A9E1C76AD217}" srcOrd="1" destOrd="0" parTransId="{6494AFB2-813D-4370-B004-73A89493751B}" sibTransId="{1C8AB9DA-98F3-4063-8CDC-A527D95B02F8}"/>
    <dgm:cxn modelId="{2FED3D3C-D6CE-4A26-9FA1-293482D31F65}" type="presParOf" srcId="{8EE6A0C6-8742-4055-9919-31DA5F115703}" destId="{8145F5FF-BE06-49F2-B738-FE269AE932C8}" srcOrd="0" destOrd="0" presId="urn:microsoft.com/office/officeart/2005/8/layout/vList3"/>
    <dgm:cxn modelId="{B937EED1-EC3A-4783-8BD2-4170DBA151EA}" type="presParOf" srcId="{8145F5FF-BE06-49F2-B738-FE269AE932C8}" destId="{F35255BF-3A48-478A-807D-AAA2894E99F1}" srcOrd="0" destOrd="0" presId="urn:microsoft.com/office/officeart/2005/8/layout/vList3"/>
    <dgm:cxn modelId="{0DABB2EB-63D7-4755-8746-47535F9CB267}" type="presParOf" srcId="{8145F5FF-BE06-49F2-B738-FE269AE932C8}" destId="{4B7F4275-E687-4F20-B89E-7A0D90E41A5D}" srcOrd="1" destOrd="0" presId="urn:microsoft.com/office/officeart/2005/8/layout/vList3"/>
    <dgm:cxn modelId="{F616A5FE-886A-4898-9C02-11380661731C}" type="presParOf" srcId="{8EE6A0C6-8742-4055-9919-31DA5F115703}" destId="{9EF80C15-D658-466A-93DA-8BBA242F71F6}" srcOrd="1" destOrd="0" presId="urn:microsoft.com/office/officeart/2005/8/layout/vList3"/>
    <dgm:cxn modelId="{4E3CE5E5-62BA-4774-A02F-EDD2400E4A73}" type="presParOf" srcId="{8EE6A0C6-8742-4055-9919-31DA5F115703}" destId="{BFD83BAA-EFF3-47DF-92FD-9A69F2ABD3FD}" srcOrd="2" destOrd="0" presId="urn:microsoft.com/office/officeart/2005/8/layout/vList3"/>
    <dgm:cxn modelId="{7BE380EF-24D1-41C3-9D6A-8BCCFAF1316E}" type="presParOf" srcId="{BFD83BAA-EFF3-47DF-92FD-9A69F2ABD3FD}" destId="{C1B671A6-78D2-4F3F-9ED2-C2FACB2ECA9B}" srcOrd="0" destOrd="0" presId="urn:microsoft.com/office/officeart/2005/8/layout/vList3"/>
    <dgm:cxn modelId="{A5DAE91C-5459-4942-9AAE-26914B4A47C8}" type="presParOf" srcId="{BFD83BAA-EFF3-47DF-92FD-9A69F2ABD3FD}" destId="{49709D7D-6DB4-44B6-8A8C-E4AF4DE0334B}" srcOrd="1" destOrd="0" presId="urn:microsoft.com/office/officeart/2005/8/layout/vList3"/>
    <dgm:cxn modelId="{05DF3BBA-7B07-43F0-922D-56303EB2CA46}" type="presParOf" srcId="{8EE6A0C6-8742-4055-9919-31DA5F115703}" destId="{D76DD446-B3CD-4945-B298-317941133127}" srcOrd="3" destOrd="0" presId="urn:microsoft.com/office/officeart/2005/8/layout/vList3"/>
    <dgm:cxn modelId="{7742BD13-A0F0-49A3-993A-91276FCB790D}" type="presParOf" srcId="{8EE6A0C6-8742-4055-9919-31DA5F115703}" destId="{4EAC01F3-41F3-463F-82C9-35F9914F38C0}" srcOrd="4" destOrd="0" presId="urn:microsoft.com/office/officeart/2005/8/layout/vList3"/>
    <dgm:cxn modelId="{91A14F53-D5ED-4BD5-818D-CD4684A1A208}" type="presParOf" srcId="{4EAC01F3-41F3-463F-82C9-35F9914F38C0}" destId="{26913B95-F315-4A9C-94AA-262FB4218FE0}" srcOrd="0" destOrd="0" presId="urn:microsoft.com/office/officeart/2005/8/layout/vList3"/>
    <dgm:cxn modelId="{49F56AA2-2C7B-40E2-9240-7C4B7A45D1FC}" type="presParOf" srcId="{4EAC01F3-41F3-463F-82C9-35F9914F38C0}" destId="{1F464187-A1DE-4ECB-8F36-F33BF27E770E}"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39:04.253"/>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75 1,'-5'0,"-13"0,-7 0,-1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21.05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22.966"/>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13,'0'-6,"0"-1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23.179"/>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30.040"/>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12,'0'-5,"0"-2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30.35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0,'0'0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30.687"/>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32.22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32.891"/>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13 0,'-5'0,"-2"0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33.080"/>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7,'0'6,"0"-5,0-6,0-3</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48.33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11.007"/>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48.783"/>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49.019"/>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39:50.721"/>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39:52.059"/>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13,'0'-5,"0"-3</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39:52.648"/>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39:53.065"/>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0,'11'0,"3"0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39:53.432"/>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39:54.16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39:59.001"/>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39:59.778"/>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11.762"/>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00.205"/>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0,'0'0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00.69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0,'0'0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01.052"/>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1,'5'5,"18"2,5-1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02.185"/>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0,'0'0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02.817"/>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1,'11'5,"23"13,7 2</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04.908"/>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0,'0'0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07.417"/>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14.407"/>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13,'6'-5,"1"-2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14.91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19 1,'-5'0,"-2"5,0 2</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15.160"/>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32 0,'-6'0,"-6"0,-1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17.857"/>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0,'0'5,"0"2</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18.352"/>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05T18:40:19.129"/>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24,'15'-10,"6"-4</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EF9999-0567-419E-9A43-0694277D5A9E}" type="datetimeFigureOut">
              <a:rPr lang="en-US" smtClean="0"/>
              <a:t>4/9/2022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CE3516-0C95-4AC5-A277-C8A1D6C2C227}" type="slidenum">
              <a:rPr lang="en-US" smtClean="0"/>
              <a:t>‹#›</a:t>
            </a:fld>
            <a:endParaRPr lang="en-US"/>
          </a:p>
        </p:txBody>
      </p:sp>
    </p:spTree>
    <p:extLst>
      <p:ext uri="{BB962C8B-B14F-4D97-AF65-F5344CB8AC3E}">
        <p14:creationId xmlns:p14="http://schemas.microsoft.com/office/powerpoint/2010/main" val="2446940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A2EA0C-78B7-4F37-8064-42A6EEFCE6C6}" type="datetimeFigureOut">
              <a:rPr lang="en-US" smtClean="0"/>
              <a:t>4/9/2022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1498760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A2EA0C-78B7-4F37-8064-42A6EEFCE6C6}" type="datetimeFigureOut">
              <a:rPr lang="en-US" smtClean="0"/>
              <a:t>4/9/2022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1660216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A2EA0C-78B7-4F37-8064-42A6EEFCE6C6}" type="datetimeFigureOut">
              <a:rPr lang="en-US" smtClean="0"/>
              <a:t>4/9/2022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1340310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1" y="1"/>
            <a:ext cx="1728788"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407319" y="1122363"/>
            <a:ext cx="6593681" cy="2387600"/>
          </a:xfrm>
        </p:spPr>
        <p:txBody>
          <a:bodyPr anchor="b">
            <a:normAutofit/>
          </a:bodyPr>
          <a:lstStyle>
            <a:lvl1pPr algn="l">
              <a:defRPr sz="3600"/>
            </a:lvl1pPr>
          </a:lstStyle>
          <a:p>
            <a:r>
              <a:rPr lang="en-US"/>
              <a:t>Click to edit Master title style</a:t>
            </a:r>
            <a:endParaRPr lang="en-US" dirty="0"/>
          </a:p>
        </p:txBody>
      </p:sp>
      <p:sp>
        <p:nvSpPr>
          <p:cNvPr id="3" name="Subtitle 2"/>
          <p:cNvSpPr>
            <a:spLocks noGrp="1"/>
          </p:cNvSpPr>
          <p:nvPr>
            <p:ph type="subTitle" idx="1"/>
          </p:nvPr>
        </p:nvSpPr>
        <p:spPr>
          <a:xfrm>
            <a:off x="1407319" y="3602038"/>
            <a:ext cx="6593681" cy="1655762"/>
          </a:xfrm>
        </p:spPr>
        <p:txBody>
          <a:bodyPr>
            <a:normAutofit/>
          </a:bodyPr>
          <a:lstStyle>
            <a:lvl1pPr marL="0" indent="0" algn="l">
              <a:buNone/>
              <a:defRPr sz="1500" cap="all"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5308133" y="5410202"/>
            <a:ext cx="2057400" cy="365125"/>
          </a:xfrm>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5" name="Footer Placeholder 4"/>
          <p:cNvSpPr>
            <a:spLocks noGrp="1"/>
          </p:cNvSpPr>
          <p:nvPr>
            <p:ph type="ftr" sz="quarter" idx="11"/>
          </p:nvPr>
        </p:nvSpPr>
        <p:spPr>
          <a:xfrm>
            <a:off x="1407318" y="5410202"/>
            <a:ext cx="3843665" cy="365125"/>
          </a:xfrm>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a:xfrm>
            <a:off x="7422684" y="5410200"/>
            <a:ext cx="578317" cy="365125"/>
          </a:xfrm>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0376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09755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7"/>
            <a:ext cx="7429500" cy="2852737"/>
          </a:xfrm>
        </p:spPr>
        <p:txBody>
          <a:bodyPr anchor="b">
            <a:normAutofit/>
          </a:bodyPr>
          <a:lstStyle>
            <a:lvl1pPr>
              <a:defRPr sz="2700"/>
            </a:lvl1pPr>
          </a:lstStyle>
          <a:p>
            <a:r>
              <a:rPr lang="en-US"/>
              <a:t>Click to edit Master title style</a:t>
            </a:r>
            <a:endParaRPr lang="en-US" dirty="0"/>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350" cap="all" baseline="0">
                <a:solidFill>
                  <a:schemeClr val="tx1">
                    <a:tint val="75000"/>
                  </a:schemeClr>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75403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56058" y="2249486"/>
            <a:ext cx="3658792"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1" y="2249486"/>
            <a:ext cx="3656408"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209770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7"/>
            <a:ext cx="74295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27515" y="2249486"/>
            <a:ext cx="3487337"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6058" y="3073398"/>
            <a:ext cx="3658793"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00606" y="2249485"/>
            <a:ext cx="3484952"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3073398"/>
            <a:ext cx="3656408"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670750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92070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648618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29" y="609601"/>
            <a:ext cx="2892028" cy="1639884"/>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67150" y="592666"/>
            <a:ext cx="4418407"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0029" y="2249486"/>
            <a:ext cx="2892028"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362374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A2EA0C-78B7-4F37-8064-42A6EEFCE6C6}" type="datetimeFigureOut">
              <a:rPr lang="en-US" smtClean="0"/>
              <a:t>4/9/2022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18096400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0" y="609600"/>
            <a:ext cx="4450881" cy="1639886"/>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5541" y="609602"/>
            <a:ext cx="2750018"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56058" y="2249486"/>
            <a:ext cx="4450883"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79685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8" y="4304665"/>
            <a:ext cx="7434266" cy="819355"/>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56058" y="606426"/>
            <a:ext cx="7434266"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4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418474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2700"/>
            </a:lvl1pPr>
          </a:lstStyle>
          <a:p>
            <a:r>
              <a:rPr lang="en-US"/>
              <a:t>Click to edit Master title style</a:t>
            </a:r>
            <a:endParaRPr lang="en-US" dirty="0"/>
          </a:p>
        </p:txBody>
      </p:sp>
      <p:sp>
        <p:nvSpPr>
          <p:cNvPr id="4" name="Text Placeholder 3"/>
          <p:cNvSpPr>
            <a:spLocks noGrp="1"/>
          </p:cNvSpPr>
          <p:nvPr>
            <p:ph type="body" sz="half" idx="2"/>
          </p:nvPr>
        </p:nvSpPr>
        <p:spPr>
          <a:xfrm>
            <a:off x="856058" y="4419600"/>
            <a:ext cx="7428344" cy="1371599"/>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77213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748429"/>
          </a:xfrm>
        </p:spPr>
        <p:txBody>
          <a:bodyPr anchor="ctr">
            <a:normAutofit/>
          </a:bodyPr>
          <a:lstStyle>
            <a:lvl1pPr>
              <a:defRPr sz="2700"/>
            </a:lvl1pPr>
          </a:lstStyle>
          <a:p>
            <a:r>
              <a:rPr lang="en-US"/>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856058" y="4309919"/>
            <a:ext cx="7429502" cy="1489496"/>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
        <p:nvSpPr>
          <p:cNvPr id="60" name="TextBox 59"/>
          <p:cNvSpPr txBox="1"/>
          <p:nvPr/>
        </p:nvSpPr>
        <p:spPr>
          <a:xfrm>
            <a:off x="677634" y="73239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342900"/>
            <a:r>
              <a:rPr lang="en-US" sz="6000" dirty="0">
                <a:solidFill>
                  <a:prstClr val="white"/>
                </a:solidFill>
                <a:effectLst/>
              </a:rPr>
              <a:t>“</a:t>
            </a:r>
          </a:p>
        </p:txBody>
      </p:sp>
      <p:sp>
        <p:nvSpPr>
          <p:cNvPr id="61" name="TextBox 60"/>
          <p:cNvSpPr txBox="1"/>
          <p:nvPr/>
        </p:nvSpPr>
        <p:spPr>
          <a:xfrm>
            <a:off x="7903028" y="2764972"/>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342900"/>
            <a:r>
              <a:rPr lang="en-US" sz="6000" dirty="0">
                <a:solidFill>
                  <a:prstClr val="white"/>
                </a:solidFill>
                <a:effectLst/>
              </a:rPr>
              <a:t>”</a:t>
            </a:r>
          </a:p>
        </p:txBody>
      </p:sp>
    </p:spTree>
    <p:extLst>
      <p:ext uri="{BB962C8B-B14F-4D97-AF65-F5344CB8AC3E}">
        <p14:creationId xmlns:p14="http://schemas.microsoft.com/office/powerpoint/2010/main" val="26336476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8" y="2134042"/>
            <a:ext cx="7429501" cy="2511835"/>
          </a:xfrm>
        </p:spPr>
        <p:txBody>
          <a:bodyPr anchor="b">
            <a:normAutofit/>
          </a:bodyPr>
          <a:lstStyle>
            <a:lvl1pPr>
              <a:defRPr sz="2700"/>
            </a:lvl1pPr>
          </a:lstStyle>
          <a:p>
            <a:r>
              <a:rPr lang="en-US"/>
              <a:t>Click to edit Master title style</a:t>
            </a:r>
            <a:endParaRPr lang="en-US" dirty="0"/>
          </a:p>
        </p:txBody>
      </p:sp>
      <p:sp>
        <p:nvSpPr>
          <p:cNvPr id="4" name="Text Placeholder 3"/>
          <p:cNvSpPr>
            <a:spLocks noGrp="1"/>
          </p:cNvSpPr>
          <p:nvPr>
            <p:ph type="body" sz="half" idx="2"/>
          </p:nvPr>
        </p:nvSpPr>
        <p:spPr>
          <a:xfrm>
            <a:off x="856023" y="4657655"/>
            <a:ext cx="7428379" cy="1140644"/>
          </a:xfrm>
        </p:spPr>
        <p:txBody>
          <a:bodyPr anchor="t">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207284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0" y="609600"/>
            <a:ext cx="7429499"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856058" y="2674463"/>
            <a:ext cx="2397674"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845939" y="3360263"/>
            <a:ext cx="2406551"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386075" y="2677635"/>
            <a:ext cx="2388289"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3378160" y="3363435"/>
            <a:ext cx="2396873"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155999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59" y="609600"/>
            <a:ext cx="74294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856060" y="4980859"/>
            <a:ext cx="2396430" cy="817843"/>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366790"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89332"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5889332" y="4980855"/>
            <a:ext cx="2396226" cy="810345"/>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21853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048863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0"/>
            <a:ext cx="1503758"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56057" y="609600"/>
            <a:ext cx="5811443"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AD2520B-D5F3-4590-B3C3-64E3B580DF90}" type="datetimeFigureOut">
              <a:rPr lang="en-US" smtClean="0">
                <a:solidFill>
                  <a:prstClr val="white">
                    <a:tint val="75000"/>
                  </a:prstClr>
                </a:solidFill>
              </a:rPr>
              <a:pPr/>
              <a:t>4/9/2022</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FE90981C-1380-42F0-AB48-108F41E51CCC}"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66890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A2EA0C-78B7-4F37-8064-42A6EEFCE6C6}" type="datetimeFigureOut">
              <a:rPr lang="en-US" smtClean="0"/>
              <a:t>4/9/2022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3249369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2A2EA0C-78B7-4F37-8064-42A6EEFCE6C6}" type="datetimeFigureOut">
              <a:rPr lang="en-US" smtClean="0"/>
              <a:t>4/9/2022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1497729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2A2EA0C-78B7-4F37-8064-42A6EEFCE6C6}" type="datetimeFigureOut">
              <a:rPr lang="en-US" smtClean="0"/>
              <a:t>4/9/2022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3329452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2A2EA0C-78B7-4F37-8064-42A6EEFCE6C6}" type="datetimeFigureOut">
              <a:rPr lang="en-US" smtClean="0"/>
              <a:t>4/9/2022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807355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A2EA0C-78B7-4F37-8064-42A6EEFCE6C6}" type="datetimeFigureOut">
              <a:rPr lang="en-US" smtClean="0"/>
              <a:t>4/9/2022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3949058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A2EA0C-78B7-4F37-8064-42A6EEFCE6C6}" type="datetimeFigureOut">
              <a:rPr lang="en-US" smtClean="0"/>
              <a:t>4/9/2022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1086961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A2EA0C-78B7-4F37-8064-42A6EEFCE6C6}" type="datetimeFigureOut">
              <a:rPr lang="en-US" smtClean="0"/>
              <a:t>4/9/2022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2734540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A2EA0C-78B7-4F37-8064-42A6EEFCE6C6}" type="datetimeFigureOut">
              <a:rPr lang="en-US" smtClean="0"/>
              <a:t>4/9/2022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5FAB3F-D113-4C76-8508-2515BC6689DF}" type="slidenum">
              <a:rPr lang="en-US" smtClean="0"/>
              <a:t>‹#›</a:t>
            </a:fld>
            <a:endParaRPr lang="en-US"/>
          </a:p>
        </p:txBody>
      </p:sp>
    </p:spTree>
    <p:extLst>
      <p:ext uri="{BB962C8B-B14F-4D97-AF65-F5344CB8AC3E}">
        <p14:creationId xmlns:p14="http://schemas.microsoft.com/office/powerpoint/2010/main" val="20225402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bright="70000" contrast="-70000"/>
          </a:blip>
          <a:srcRect/>
          <a:stretch>
            <a:fillRect/>
          </a:stretch>
        </a:blip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0">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0716" y="1"/>
            <a:ext cx="9040416"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0" y="618518"/>
            <a:ext cx="7429499"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56060" y="2249487"/>
            <a:ext cx="74294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592691" y="5883277"/>
            <a:ext cx="2057400" cy="365125"/>
          </a:xfrm>
          <a:prstGeom prst="rect">
            <a:avLst/>
          </a:prstGeom>
        </p:spPr>
        <p:txBody>
          <a:bodyPr vert="horz" lIns="91440" tIns="45720" rIns="91440" bIns="45720" rtlCol="0" anchor="ctr"/>
          <a:lstStyle>
            <a:lvl1pPr algn="r">
              <a:defRPr sz="788">
                <a:solidFill>
                  <a:schemeClr val="tx1">
                    <a:tint val="75000"/>
                  </a:schemeClr>
                </a:solidFill>
              </a:defRPr>
            </a:lvl1pPr>
          </a:lstStyle>
          <a:p>
            <a:pPr defTabSz="342900"/>
            <a:fld id="{5AD2520B-D5F3-4590-B3C3-64E3B580DF90}" type="datetimeFigureOut">
              <a:rPr lang="en-US" smtClean="0">
                <a:solidFill>
                  <a:prstClr val="white">
                    <a:tint val="75000"/>
                  </a:prstClr>
                </a:solidFill>
              </a:rPr>
              <a:pPr defTabSz="342900"/>
              <a:t>4/9/2022</a:t>
            </a:fld>
            <a:endParaRPr lang="en-US">
              <a:solidFill>
                <a:prstClr val="white">
                  <a:tint val="75000"/>
                </a:prstClr>
              </a:solidFill>
            </a:endParaRPr>
          </a:p>
        </p:txBody>
      </p:sp>
      <p:sp>
        <p:nvSpPr>
          <p:cNvPr id="5" name="Footer Placeholder 4"/>
          <p:cNvSpPr>
            <a:spLocks noGrp="1"/>
          </p:cNvSpPr>
          <p:nvPr>
            <p:ph type="ftr" sz="quarter" idx="3"/>
          </p:nvPr>
        </p:nvSpPr>
        <p:spPr>
          <a:xfrm>
            <a:off x="856059" y="5883276"/>
            <a:ext cx="4679482" cy="365125"/>
          </a:xfrm>
          <a:prstGeom prst="rect">
            <a:avLst/>
          </a:prstGeom>
        </p:spPr>
        <p:txBody>
          <a:bodyPr vert="horz" lIns="91440" tIns="45720" rIns="91440" bIns="45720" rtlCol="0" anchor="ctr"/>
          <a:lstStyle>
            <a:lvl1pPr algn="l">
              <a:defRPr sz="788" cap="all" baseline="0">
                <a:solidFill>
                  <a:schemeClr val="tx1">
                    <a:tint val="75000"/>
                  </a:schemeClr>
                </a:solidFill>
              </a:defRPr>
            </a:lvl1pPr>
          </a:lstStyle>
          <a:p>
            <a:pPr defTabSz="342900"/>
            <a:endParaRPr lang="en-US">
              <a:solidFill>
                <a:prstClr val="white">
                  <a:tint val="75000"/>
                </a:prstClr>
              </a:solidFill>
            </a:endParaRPr>
          </a:p>
        </p:txBody>
      </p:sp>
      <p:sp>
        <p:nvSpPr>
          <p:cNvPr id="6" name="Slide Number Placeholder 5"/>
          <p:cNvSpPr>
            <a:spLocks noGrp="1"/>
          </p:cNvSpPr>
          <p:nvPr>
            <p:ph type="sldNum" sz="quarter" idx="4"/>
          </p:nvPr>
        </p:nvSpPr>
        <p:spPr>
          <a:xfrm>
            <a:off x="7707241" y="5883275"/>
            <a:ext cx="578317" cy="365125"/>
          </a:xfrm>
          <a:prstGeom prst="rect">
            <a:avLst/>
          </a:prstGeom>
        </p:spPr>
        <p:txBody>
          <a:bodyPr vert="horz" lIns="91440" tIns="45720" rIns="91440" bIns="45720" rtlCol="0" anchor="ctr"/>
          <a:lstStyle>
            <a:lvl1pPr algn="r">
              <a:defRPr sz="788">
                <a:solidFill>
                  <a:schemeClr val="tx1">
                    <a:tint val="75000"/>
                  </a:schemeClr>
                </a:solidFill>
              </a:defRPr>
            </a:lvl1pPr>
          </a:lstStyle>
          <a:p>
            <a:pPr defTabSz="342900"/>
            <a:fld id="{FE90981C-1380-42F0-AB48-108F41E51CCC}" type="slidenum">
              <a:rPr lang="en-US" smtClean="0">
                <a:solidFill>
                  <a:prstClr val="white">
                    <a:tint val="75000"/>
                  </a:prstClr>
                </a:solidFill>
              </a:rPr>
              <a:pPr defTabSz="342900"/>
              <a:t>‹#›</a:t>
            </a:fld>
            <a:endParaRPr lang="en-US">
              <a:solidFill>
                <a:prstClr val="white">
                  <a:tint val="75000"/>
                </a:prstClr>
              </a:solidFill>
            </a:endParaRPr>
          </a:p>
        </p:txBody>
      </p:sp>
    </p:spTree>
    <p:extLst>
      <p:ext uri="{BB962C8B-B14F-4D97-AF65-F5344CB8AC3E}">
        <p14:creationId xmlns:p14="http://schemas.microsoft.com/office/powerpoint/2010/main" val="41350419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685800" rtl="0" eaLnBrk="1" latinLnBrk="0" hangingPunct="1">
        <a:lnSpc>
          <a:spcPct val="90000"/>
        </a:lnSpc>
        <a:spcBef>
          <a:spcPct val="0"/>
        </a:spcBef>
        <a:buNone/>
        <a:defRPr sz="2700" kern="1200" cap="all" baseline="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SzPct val="125000"/>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SzPct val="125000"/>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SzPct val="125000"/>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6pPr>
      <a:lvl7pPr marL="22288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7pPr>
      <a:lvl8pPr marL="25717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8pPr>
      <a:lvl9pPr marL="29146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3" Type="http://schemas.openxmlformats.org/officeDocument/2006/relationships/image" Target="../media/image23.png"/><Relationship Id="rId18" Type="http://schemas.openxmlformats.org/officeDocument/2006/relationships/customXml" Target="../ink/ink9.xml"/><Relationship Id="rId26" Type="http://schemas.openxmlformats.org/officeDocument/2006/relationships/customXml" Target="../ink/ink13.xml"/><Relationship Id="rId39" Type="http://schemas.openxmlformats.org/officeDocument/2006/relationships/customXml" Target="../ink/ink20.xml"/><Relationship Id="rId21" Type="http://schemas.openxmlformats.org/officeDocument/2006/relationships/image" Target="../media/image27.png"/><Relationship Id="rId34" Type="http://schemas.openxmlformats.org/officeDocument/2006/relationships/image" Target="../media/image33.png"/><Relationship Id="rId7" Type="http://schemas.openxmlformats.org/officeDocument/2006/relationships/image" Target="../media/image20.png"/><Relationship Id="rId2" Type="http://schemas.openxmlformats.org/officeDocument/2006/relationships/customXml" Target="../ink/ink1.xml"/><Relationship Id="rId16" Type="http://schemas.openxmlformats.org/officeDocument/2006/relationships/customXml" Target="../ink/ink8.xml"/><Relationship Id="rId20" Type="http://schemas.openxmlformats.org/officeDocument/2006/relationships/customXml" Target="../ink/ink10.xml"/><Relationship Id="rId29" Type="http://schemas.openxmlformats.org/officeDocument/2006/relationships/customXml" Target="../ink/ink15.xml"/><Relationship Id="rId41" Type="http://schemas.openxmlformats.org/officeDocument/2006/relationships/customXml" Target="../ink/ink21.xml"/><Relationship Id="rId1" Type="http://schemas.openxmlformats.org/officeDocument/2006/relationships/slideLayout" Target="../slideLayouts/slideLayout13.xml"/><Relationship Id="rId6" Type="http://schemas.openxmlformats.org/officeDocument/2006/relationships/customXml" Target="../ink/ink3.xml"/><Relationship Id="rId11" Type="http://schemas.openxmlformats.org/officeDocument/2006/relationships/image" Target="../media/image22.png"/><Relationship Id="rId24" Type="http://schemas.openxmlformats.org/officeDocument/2006/relationships/customXml" Target="../ink/ink12.xml"/><Relationship Id="rId32" Type="http://schemas.openxmlformats.org/officeDocument/2006/relationships/image" Target="../media/image32.png"/><Relationship Id="rId37" Type="http://schemas.openxmlformats.org/officeDocument/2006/relationships/customXml" Target="../ink/ink19.xml"/><Relationship Id="rId40" Type="http://schemas.openxmlformats.org/officeDocument/2006/relationships/image" Target="../media/image36.png"/><Relationship Id="rId5" Type="http://schemas.openxmlformats.org/officeDocument/2006/relationships/image" Target="../media/image19.png"/><Relationship Id="rId15" Type="http://schemas.openxmlformats.org/officeDocument/2006/relationships/image" Target="../media/image24.png"/><Relationship Id="rId23" Type="http://schemas.openxmlformats.org/officeDocument/2006/relationships/image" Target="../media/image28.png"/><Relationship Id="rId28" Type="http://schemas.openxmlformats.org/officeDocument/2006/relationships/customXml" Target="../ink/ink14.xml"/><Relationship Id="rId36" Type="http://schemas.openxmlformats.org/officeDocument/2006/relationships/image" Target="../media/image34.png"/><Relationship Id="rId10" Type="http://schemas.openxmlformats.org/officeDocument/2006/relationships/customXml" Target="../ink/ink5.xml"/><Relationship Id="rId19" Type="http://schemas.openxmlformats.org/officeDocument/2006/relationships/image" Target="../media/image26.png"/><Relationship Id="rId31" Type="http://schemas.openxmlformats.org/officeDocument/2006/relationships/customXml" Target="../ink/ink16.xml"/><Relationship Id="rId4" Type="http://schemas.openxmlformats.org/officeDocument/2006/relationships/customXml" Target="../ink/ink2.xml"/><Relationship Id="rId9" Type="http://schemas.openxmlformats.org/officeDocument/2006/relationships/image" Target="../media/image21.png"/><Relationship Id="rId14" Type="http://schemas.openxmlformats.org/officeDocument/2006/relationships/customXml" Target="../ink/ink7.xml"/><Relationship Id="rId22" Type="http://schemas.openxmlformats.org/officeDocument/2006/relationships/customXml" Target="../ink/ink11.xml"/><Relationship Id="rId27" Type="http://schemas.openxmlformats.org/officeDocument/2006/relationships/image" Target="../media/image30.png"/><Relationship Id="rId30" Type="http://schemas.openxmlformats.org/officeDocument/2006/relationships/image" Target="../media/image31.png"/><Relationship Id="rId35" Type="http://schemas.openxmlformats.org/officeDocument/2006/relationships/customXml" Target="../ink/ink18.xml"/><Relationship Id="rId8" Type="http://schemas.openxmlformats.org/officeDocument/2006/relationships/customXml" Target="../ink/ink4.xml"/><Relationship Id="rId3" Type="http://schemas.openxmlformats.org/officeDocument/2006/relationships/image" Target="../media/image18.png"/><Relationship Id="rId12" Type="http://schemas.openxmlformats.org/officeDocument/2006/relationships/customXml" Target="../ink/ink6.xml"/><Relationship Id="rId17" Type="http://schemas.openxmlformats.org/officeDocument/2006/relationships/image" Target="../media/image25.png"/><Relationship Id="rId25" Type="http://schemas.openxmlformats.org/officeDocument/2006/relationships/image" Target="../media/image29.png"/><Relationship Id="rId33" Type="http://schemas.openxmlformats.org/officeDocument/2006/relationships/customXml" Target="../ink/ink17.xml"/><Relationship Id="rId38"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customXml" Target="../ink/ink25.xml"/><Relationship Id="rId13" Type="http://schemas.openxmlformats.org/officeDocument/2006/relationships/image" Target="../media/image42.png"/><Relationship Id="rId18" Type="http://schemas.openxmlformats.org/officeDocument/2006/relationships/customXml" Target="../ink/ink30.xml"/><Relationship Id="rId26" Type="http://schemas.openxmlformats.org/officeDocument/2006/relationships/customXml" Target="../ink/ink34.xml"/><Relationship Id="rId3" Type="http://schemas.openxmlformats.org/officeDocument/2006/relationships/image" Target="../media/image37.png"/><Relationship Id="rId21" Type="http://schemas.openxmlformats.org/officeDocument/2006/relationships/image" Target="../media/image46.png"/><Relationship Id="rId7" Type="http://schemas.openxmlformats.org/officeDocument/2006/relationships/image" Target="../media/image39.png"/><Relationship Id="rId12" Type="http://schemas.openxmlformats.org/officeDocument/2006/relationships/customXml" Target="../ink/ink27.xml"/><Relationship Id="rId17" Type="http://schemas.openxmlformats.org/officeDocument/2006/relationships/image" Target="../media/image44.png"/><Relationship Id="rId25" Type="http://schemas.openxmlformats.org/officeDocument/2006/relationships/image" Target="../media/image48.png"/><Relationship Id="rId2" Type="http://schemas.openxmlformats.org/officeDocument/2006/relationships/customXml" Target="../ink/ink22.xml"/><Relationship Id="rId16" Type="http://schemas.openxmlformats.org/officeDocument/2006/relationships/customXml" Target="../ink/ink29.xml"/><Relationship Id="rId20" Type="http://schemas.openxmlformats.org/officeDocument/2006/relationships/customXml" Target="../ink/ink31.xml"/><Relationship Id="rId29" Type="http://schemas.openxmlformats.org/officeDocument/2006/relationships/image" Target="../media/image50.png"/><Relationship Id="rId1" Type="http://schemas.openxmlformats.org/officeDocument/2006/relationships/slideLayout" Target="../slideLayouts/slideLayout13.xml"/><Relationship Id="rId6" Type="http://schemas.openxmlformats.org/officeDocument/2006/relationships/customXml" Target="../ink/ink24.xml"/><Relationship Id="rId11" Type="http://schemas.openxmlformats.org/officeDocument/2006/relationships/image" Target="../media/image41.png"/><Relationship Id="rId24" Type="http://schemas.openxmlformats.org/officeDocument/2006/relationships/customXml" Target="../ink/ink33.xml"/><Relationship Id="rId5" Type="http://schemas.openxmlformats.org/officeDocument/2006/relationships/image" Target="../media/image38.png"/><Relationship Id="rId15" Type="http://schemas.openxmlformats.org/officeDocument/2006/relationships/image" Target="../media/image43.png"/><Relationship Id="rId23" Type="http://schemas.openxmlformats.org/officeDocument/2006/relationships/image" Target="../media/image47.png"/><Relationship Id="rId28" Type="http://schemas.openxmlformats.org/officeDocument/2006/relationships/customXml" Target="../ink/ink35.xml"/><Relationship Id="rId10" Type="http://schemas.openxmlformats.org/officeDocument/2006/relationships/customXml" Target="../ink/ink26.xml"/><Relationship Id="rId19" Type="http://schemas.openxmlformats.org/officeDocument/2006/relationships/image" Target="../media/image45.png"/><Relationship Id="rId31" Type="http://schemas.openxmlformats.org/officeDocument/2006/relationships/image" Target="../media/image51.png"/><Relationship Id="rId4" Type="http://schemas.openxmlformats.org/officeDocument/2006/relationships/customXml" Target="../ink/ink23.xml"/><Relationship Id="rId9" Type="http://schemas.openxmlformats.org/officeDocument/2006/relationships/image" Target="../media/image40.png"/><Relationship Id="rId14" Type="http://schemas.openxmlformats.org/officeDocument/2006/relationships/customXml" Target="../ink/ink28.xml"/><Relationship Id="rId22" Type="http://schemas.openxmlformats.org/officeDocument/2006/relationships/customXml" Target="../ink/ink32.xml"/><Relationship Id="rId27" Type="http://schemas.openxmlformats.org/officeDocument/2006/relationships/image" Target="../media/image49.png"/><Relationship Id="rId30" Type="http://schemas.openxmlformats.org/officeDocument/2006/relationships/customXml" Target="../ink/ink3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76200"/>
            <a:ext cx="6935788" cy="1436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F0000"/>
                </a:solidFill>
                <a:effectLst>
                  <a:outerShdw blurRad="38100" dist="38100" dir="2700000" algn="tl">
                    <a:srgbClr val="C0C0C0"/>
                  </a:outerShdw>
                </a:effectLst>
                <a:latin typeface="Times New Roman" pitchFamily="18" charset="0"/>
                <a:cs typeface="Times New Roman" pitchFamily="18" charset="0"/>
              </a:rPr>
              <a:t>UBND TỈNH TRÀ VINH</a:t>
            </a:r>
            <a:r>
              <a:rPr lang="en-US" sz="2400" b="1" dirty="0">
                <a:solidFill>
                  <a:srgbClr val="C00000"/>
                </a:solidFill>
                <a:effectLst>
                  <a:outerShdw blurRad="38100" dist="38100" dir="2700000" algn="tl">
                    <a:srgbClr val="C0C0C0"/>
                  </a:outerShdw>
                </a:effectLst>
                <a:latin typeface="Times New Roman" pitchFamily="18" charset="0"/>
                <a:cs typeface="Times New Roman" pitchFamily="18" charset="0"/>
              </a:rPr>
              <a:t/>
            </a:r>
            <a:br>
              <a:rPr lang="en-US" sz="2400" b="1" dirty="0">
                <a:solidFill>
                  <a:srgbClr val="C00000"/>
                </a:solidFill>
                <a:effectLst>
                  <a:outerShdw blurRad="38100" dist="38100" dir="2700000" algn="tl">
                    <a:srgbClr val="C0C0C0"/>
                  </a:outerShdw>
                </a:effectLst>
                <a:latin typeface="Times New Roman" pitchFamily="18" charset="0"/>
                <a:cs typeface="Times New Roman" pitchFamily="18" charset="0"/>
              </a:rPr>
            </a:br>
            <a:r>
              <a:rPr lang="en-US" sz="2400" b="1" dirty="0">
                <a:solidFill>
                  <a:srgbClr val="FF0000"/>
                </a:solidFill>
                <a:effectLst>
                  <a:outerShdw blurRad="38100" dist="38100" dir="2700000" algn="tl">
                    <a:srgbClr val="C0C0C0"/>
                  </a:outerShdw>
                </a:effectLst>
                <a:latin typeface="Times New Roman" pitchFamily="18" charset="0"/>
                <a:cs typeface="Times New Roman" pitchFamily="18" charset="0"/>
              </a:rPr>
              <a:t>SỞ TÀI NGUYÊN VÀ MÔI TRƯỜNG</a:t>
            </a:r>
            <a:endParaRPr lang="en-US" sz="2400" b="1" dirty="0">
              <a:solidFill>
                <a:srgbClr val="FF0000"/>
              </a:solidFill>
              <a:latin typeface="Times New Roman" pitchFamily="18" charset="0"/>
              <a:cs typeface="Times New Roman" pitchFamily="18" charset="0"/>
            </a:endParaRPr>
          </a:p>
        </p:txBody>
      </p:sp>
      <p:sp>
        <p:nvSpPr>
          <p:cNvPr id="3075" name="Rectangle 3"/>
          <p:cNvSpPr>
            <a:spLocks noChangeArrowheads="1"/>
          </p:cNvSpPr>
          <p:nvPr/>
        </p:nvSpPr>
        <p:spPr bwMode="auto">
          <a:xfrm>
            <a:off x="0" y="2362200"/>
            <a:ext cx="9158288" cy="18288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sz="2800" b="1" dirty="0" smtClean="0">
              <a:solidFill>
                <a:srgbClr val="0066FF"/>
              </a:solidFill>
              <a:latin typeface="Times New Roman" pitchFamily="18" charset="0"/>
              <a:cs typeface="Times New Roman" pitchFamily="18" charset="0"/>
            </a:endParaRPr>
          </a:p>
          <a:p>
            <a:pPr algn="ctr"/>
            <a:endParaRPr lang="en-US" sz="2800" b="1" dirty="0">
              <a:solidFill>
                <a:srgbClr val="0066FF"/>
              </a:solidFill>
              <a:latin typeface="Times New Roman" pitchFamily="18" charset="0"/>
              <a:cs typeface="Times New Roman" pitchFamily="18" charset="0"/>
            </a:endParaRPr>
          </a:p>
          <a:p>
            <a:pPr algn="ctr"/>
            <a:r>
              <a:rPr lang="en-US" sz="2400" b="1" dirty="0" smtClean="0">
                <a:solidFill>
                  <a:srgbClr val="0000FF"/>
                </a:solidFill>
                <a:latin typeface="Times New Roman" pitchFamily="18" charset="0"/>
                <a:cs typeface="Times New Roman" pitchFamily="18" charset="0"/>
              </a:rPr>
              <a:t>QUYẾT ĐỊNH SỐ 03/2022/QĐ-UBND</a:t>
            </a:r>
          </a:p>
          <a:p>
            <a:pPr algn="ctr"/>
            <a:r>
              <a:rPr lang="en-US" sz="2400" b="1" dirty="0" smtClean="0">
                <a:solidFill>
                  <a:srgbClr val="0000FF"/>
                </a:solidFill>
                <a:latin typeface="Times New Roman" pitchFamily="18" charset="0"/>
                <a:cs typeface="Times New Roman" pitchFamily="18" charset="0"/>
              </a:rPr>
              <a:t> NGÀY </a:t>
            </a:r>
            <a:r>
              <a:rPr lang="en-US" sz="2400" b="1" dirty="0" smtClean="0">
                <a:solidFill>
                  <a:srgbClr val="0000FF"/>
                </a:solidFill>
                <a:latin typeface="Times New Roman" pitchFamily="18" charset="0"/>
                <a:cs typeface="Times New Roman" pitchFamily="18" charset="0"/>
              </a:rPr>
              <a:t>16/02/2022  BAN HÀNH QUY ĐỊNH GIÁ TỐI ĐA DỊCH VỤ</a:t>
            </a:r>
          </a:p>
          <a:p>
            <a:pPr algn="ctr"/>
            <a:r>
              <a:rPr lang="en-US" sz="2400" b="1" dirty="0" smtClean="0">
                <a:solidFill>
                  <a:srgbClr val="0000FF"/>
                </a:solidFill>
                <a:latin typeface="Times New Roman" pitchFamily="18" charset="0"/>
                <a:cs typeface="Times New Roman" pitchFamily="18" charset="0"/>
              </a:rPr>
              <a:t> THU GOM,  VẬN CHUYỂN CHẤT THẢI RẮN SINH HOẠT </a:t>
            </a:r>
          </a:p>
          <a:p>
            <a:pPr algn="ctr"/>
            <a:r>
              <a:rPr lang="en-US" sz="2400" b="1" dirty="0" smtClean="0">
                <a:solidFill>
                  <a:srgbClr val="0000FF"/>
                </a:solidFill>
                <a:latin typeface="Times New Roman" pitchFamily="18" charset="0"/>
                <a:cs typeface="Times New Roman" pitchFamily="18" charset="0"/>
              </a:rPr>
              <a:t>TRÊN ĐỊA BÀN  TỈNH TRÀ VINH </a:t>
            </a:r>
          </a:p>
          <a:p>
            <a:pPr algn="ctr"/>
            <a:r>
              <a:rPr lang="en-US" sz="2400" b="1" dirty="0" smtClean="0">
                <a:solidFill>
                  <a:srgbClr val="7030A0"/>
                </a:solidFill>
                <a:latin typeface="Times New Roman" panose="02020603050405020304" pitchFamily="18" charset="0"/>
                <a:cs typeface="Times New Roman" panose="02020603050405020304" pitchFamily="18" charset="0"/>
              </a:rPr>
              <a:t>NHỮNG </a:t>
            </a:r>
            <a:r>
              <a:rPr lang="en-US" sz="2400" b="1" dirty="0">
                <a:solidFill>
                  <a:srgbClr val="7030A0"/>
                </a:solidFill>
                <a:latin typeface="Times New Roman" panose="02020603050405020304" pitchFamily="18" charset="0"/>
                <a:cs typeface="Times New Roman" panose="02020603050405020304" pitchFamily="18" charset="0"/>
              </a:rPr>
              <a:t>ĐIỂM MỚI VỀ TIÊU CHÍ MÔI TRƯỜNG </a:t>
            </a:r>
            <a:endParaRPr lang="en-US" sz="2400" b="1" dirty="0" smtClean="0">
              <a:solidFill>
                <a:srgbClr val="7030A0"/>
              </a:solidFill>
              <a:latin typeface="Times New Roman" panose="02020603050405020304" pitchFamily="18" charset="0"/>
              <a:cs typeface="Times New Roman" panose="02020603050405020304" pitchFamily="18" charset="0"/>
            </a:endParaRPr>
          </a:p>
          <a:p>
            <a:pPr algn="ctr"/>
            <a:r>
              <a:rPr lang="en-US" sz="2400" b="1" dirty="0" smtClean="0">
                <a:solidFill>
                  <a:srgbClr val="7030A0"/>
                </a:solidFill>
                <a:latin typeface="Times New Roman" panose="02020603050405020304" pitchFamily="18" charset="0"/>
                <a:cs typeface="Times New Roman" panose="02020603050405020304" pitchFamily="18" charset="0"/>
              </a:rPr>
              <a:t>TRONG </a:t>
            </a:r>
            <a:r>
              <a:rPr lang="en-US" sz="2400" b="1" dirty="0">
                <a:solidFill>
                  <a:srgbClr val="7030A0"/>
                </a:solidFill>
                <a:latin typeface="Times New Roman" panose="02020603050405020304" pitchFamily="18" charset="0"/>
                <a:cs typeface="Times New Roman" panose="02020603050405020304" pitchFamily="18" charset="0"/>
              </a:rPr>
              <a:t>XÂY DỰNG NÔNG THÔN MỚI </a:t>
            </a:r>
            <a:br>
              <a:rPr lang="en-US" sz="2400" b="1" dirty="0">
                <a:solidFill>
                  <a:srgbClr val="7030A0"/>
                </a:solidFill>
                <a:latin typeface="Times New Roman" panose="02020603050405020304" pitchFamily="18" charset="0"/>
                <a:cs typeface="Times New Roman" panose="02020603050405020304" pitchFamily="18" charset="0"/>
              </a:rPr>
            </a:br>
            <a:r>
              <a:rPr lang="en-US" sz="2400" b="1" dirty="0">
                <a:solidFill>
                  <a:srgbClr val="7030A0"/>
                </a:solidFill>
                <a:latin typeface="Times New Roman" panose="02020603050405020304" pitchFamily="18" charset="0"/>
                <a:cs typeface="Times New Roman" panose="02020603050405020304" pitchFamily="18" charset="0"/>
              </a:rPr>
              <a:t>GIAI ĐOẠN 2021-2025</a:t>
            </a:r>
            <a:endParaRPr lang="vi-VN" sz="2400" b="1" dirty="0">
              <a:solidFill>
                <a:srgbClr val="7030A0"/>
              </a:solidFill>
              <a:latin typeface="Times New Roman" pitchFamily="18" charset="0"/>
              <a:cs typeface="Times New Roman" pitchFamily="18" charset="0"/>
            </a:endParaRPr>
          </a:p>
          <a:p>
            <a:pPr algn="ctr"/>
            <a:endParaRPr lang="en-US" sz="2800" dirty="0">
              <a:solidFill>
                <a:srgbClr val="7030A0"/>
              </a:solidFill>
              <a:latin typeface="Times New Roman" pitchFamily="18" charset="0"/>
              <a:cs typeface="Times New Roman" pitchFamily="18" charset="0"/>
            </a:endParaRPr>
          </a:p>
          <a:p>
            <a:pPr algn="ctr"/>
            <a:r>
              <a:rPr lang="en-US" sz="2800" b="1" dirty="0">
                <a:latin typeface="Times New Roman" pitchFamily="18" charset="0"/>
                <a:cs typeface="Times New Roman" pitchFamily="18" charset="0"/>
              </a:rPr>
              <a:t> </a:t>
            </a:r>
            <a:endParaRPr lang="en-US" sz="2800" dirty="0">
              <a:latin typeface="Times New Roman" pitchFamily="18" charset="0"/>
              <a:cs typeface="Times New Roman" pitchFamily="18" charset="0"/>
            </a:endParaRPr>
          </a:p>
          <a:p>
            <a:pPr algn="ctr"/>
            <a:endParaRPr lang="en-US" sz="2800" b="1" dirty="0" smtClean="0">
              <a:solidFill>
                <a:srgbClr val="0066FF"/>
              </a:solidFill>
              <a:latin typeface="Times New Roman" pitchFamily="18" charset="0"/>
              <a:cs typeface="Times New Roman" pitchFamily="18" charset="0"/>
            </a:endParaRPr>
          </a:p>
          <a:p>
            <a:pPr algn="ctr"/>
            <a:endParaRPr lang="en-US" sz="2800" b="1" dirty="0">
              <a:solidFill>
                <a:srgbClr val="0066FF"/>
              </a:solidFill>
              <a:latin typeface="Times New Roman" pitchFamily="18" charset="0"/>
              <a:cs typeface="Times New Roman" pitchFamily="18" charset="0"/>
            </a:endParaRPr>
          </a:p>
        </p:txBody>
      </p:sp>
      <p:pic>
        <p:nvPicPr>
          <p:cNvPr id="3078" name="Picture 2" descr="C:\Documents and Settings\nguyen vu son\Desktop\bo 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1436688" cy="143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a:spLocks noChangeArrowheads="1"/>
          </p:cNvSpPr>
          <p:nvPr/>
        </p:nvSpPr>
        <p:spPr bwMode="auto">
          <a:xfrm>
            <a:off x="2943532" y="6096000"/>
            <a:ext cx="3505200" cy="7620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1" dirty="0" err="1" smtClean="0">
                <a:latin typeface="Times New Roman" pitchFamily="18" charset="0"/>
                <a:cs typeface="Times New Roman" pitchFamily="18" charset="0"/>
              </a:rPr>
              <a:t>Trà</a:t>
            </a:r>
            <a:r>
              <a:rPr lang="en-US" sz="2400" b="1" dirty="0" smtClean="0">
                <a:latin typeface="Times New Roman" pitchFamily="18" charset="0"/>
                <a:cs typeface="Times New Roman" pitchFamily="18" charset="0"/>
              </a:rPr>
              <a:t> Vinh</a:t>
            </a:r>
            <a:r>
              <a:rPr lang="en-US" sz="2400" b="1" dirty="0">
                <a:latin typeface="Times New Roman" pitchFamily="18" charset="0"/>
                <a:cs typeface="Times New Roman" pitchFamily="18" charset="0"/>
              </a:rPr>
              <a: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tháng</a:t>
            </a:r>
            <a:r>
              <a:rPr lang="en-US" sz="2400" b="1" dirty="0" smtClean="0">
                <a:latin typeface="Times New Roman" pitchFamily="18" charset="0"/>
                <a:cs typeface="Times New Roman" pitchFamily="18" charset="0"/>
              </a:rPr>
              <a:t> 4/2022</a:t>
            </a:r>
            <a:endParaRPr lang="en-US" sz="2400" b="1" dirty="0">
              <a:latin typeface="Times New Roman" pitchFamily="18" charset="0"/>
              <a:cs typeface="Times New Roman" pitchFamily="18" charset="0"/>
            </a:endParaRPr>
          </a:p>
        </p:txBody>
      </p:sp>
      <p:pic>
        <p:nvPicPr>
          <p:cNvPr id="9" name="Picture 2" descr="C:\Documents and Settings\nguyen vu son\Desktop\bo 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4366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3"/>
          <p:cNvSpPr>
            <a:spLocks noChangeArrowheads="1"/>
          </p:cNvSpPr>
          <p:nvPr/>
        </p:nvSpPr>
        <p:spPr bwMode="auto">
          <a:xfrm>
            <a:off x="3886200" y="4392612"/>
            <a:ext cx="5105400" cy="12954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1" dirty="0" err="1" smtClean="0">
                <a:solidFill>
                  <a:srgbClr val="0000FF"/>
                </a:solidFill>
                <a:latin typeface="Times New Roman" pitchFamily="18" charset="0"/>
                <a:cs typeface="Times New Roman" pitchFamily="18" charset="0"/>
              </a:rPr>
              <a:t>Ths</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Dương</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Văn</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Hiệp</a:t>
            </a:r>
            <a:endParaRPr lang="en-US" sz="2400" b="1" dirty="0" smtClean="0">
              <a:solidFill>
                <a:srgbClr val="0000FF"/>
              </a:solidFill>
              <a:latin typeface="Times New Roman" pitchFamily="18" charset="0"/>
              <a:cs typeface="Times New Roman" pitchFamily="18" charset="0"/>
            </a:endParaRPr>
          </a:p>
          <a:p>
            <a:pPr algn="ctr"/>
            <a:r>
              <a:rPr lang="en-US" sz="2400" b="1" dirty="0" err="1" smtClean="0">
                <a:solidFill>
                  <a:srgbClr val="0000FF"/>
                </a:solidFill>
                <a:latin typeface="Times New Roman" pitchFamily="18" charset="0"/>
                <a:cs typeface="Times New Roman" pitchFamily="18" charset="0"/>
              </a:rPr>
              <a:t>Trưởng</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phòng</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Quản</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lý</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Môi</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trường</a:t>
            </a:r>
            <a:endParaRPr lang="en-US" sz="2400" b="1" dirty="0" smtClean="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517295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1" y="762000"/>
            <a:ext cx="90678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6571" y="228600"/>
            <a:ext cx="8458200" cy="461665"/>
          </a:xfrm>
          <a:prstGeom prst="rect">
            <a:avLst/>
          </a:prstGeom>
        </p:spPr>
        <p:txBody>
          <a:bodyPr wrap="square">
            <a:spAutoFit/>
          </a:bodyPr>
          <a:lstStyle/>
          <a:p>
            <a:r>
              <a:rPr lang="en-US" sz="2400" b="1">
                <a:solidFill>
                  <a:srgbClr val="0000FF"/>
                </a:solidFill>
                <a:latin typeface="Times New Roman" pitchFamily="18" charset="0"/>
                <a:cs typeface="Times New Roman" pitchFamily="18" charset="0"/>
              </a:rPr>
              <a:t>1. Mức giá tối đa dịch vụ thu gom, vận chuyển </a:t>
            </a:r>
            <a:r>
              <a:rPr lang="en-US" sz="2400" b="1" smtClean="0">
                <a:solidFill>
                  <a:srgbClr val="0000FF"/>
                </a:solidFill>
                <a:latin typeface="Times New Roman" pitchFamily="18" charset="0"/>
                <a:cs typeface="Times New Roman" pitchFamily="18" charset="0"/>
              </a:rPr>
              <a:t>CTRSH</a:t>
            </a:r>
            <a:endParaRPr lang="vi-VN" sz="24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4203381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35" y="685800"/>
            <a:ext cx="8899865"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52400" y="152400"/>
            <a:ext cx="8458200" cy="461665"/>
          </a:xfrm>
          <a:prstGeom prst="rect">
            <a:avLst/>
          </a:prstGeom>
        </p:spPr>
        <p:txBody>
          <a:bodyPr wrap="square">
            <a:spAutoFit/>
          </a:bodyPr>
          <a:lstStyle/>
          <a:p>
            <a:r>
              <a:rPr lang="en-US" sz="2400" b="1">
                <a:solidFill>
                  <a:srgbClr val="0000FF"/>
                </a:solidFill>
                <a:latin typeface="Times New Roman" pitchFamily="18" charset="0"/>
                <a:cs typeface="Times New Roman" pitchFamily="18" charset="0"/>
              </a:rPr>
              <a:t>1. Mức giá tối đa dịch vụ thu gom, vận chuyển </a:t>
            </a:r>
            <a:r>
              <a:rPr lang="en-US" sz="2400" b="1" smtClean="0">
                <a:solidFill>
                  <a:srgbClr val="0000FF"/>
                </a:solidFill>
                <a:latin typeface="Times New Roman" pitchFamily="18" charset="0"/>
                <a:cs typeface="Times New Roman" pitchFamily="18" charset="0"/>
              </a:rPr>
              <a:t>CTRSH</a:t>
            </a:r>
            <a:endParaRPr lang="vi-VN" sz="24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605722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505200"/>
            <a:ext cx="7685314" cy="954107"/>
          </a:xfrm>
          <a:prstGeom prst="rect">
            <a:avLst/>
          </a:prstGeom>
          <a:solidFill>
            <a:srgbClr val="FFCCFF"/>
          </a:solidFill>
          <a:ln w="28575">
            <a:solidFill>
              <a:srgbClr val="FF0066"/>
            </a:solidFill>
            <a:prstDash val="sysDash"/>
          </a:ln>
        </p:spPr>
        <p:txBody>
          <a:bodyPr wrap="square">
            <a:spAutoFit/>
          </a:bodyPr>
          <a:lstStyle/>
          <a:p>
            <a:pPr algn="just"/>
            <a:r>
              <a:rPr lang="en-US" sz="2800" smtClean="0">
                <a:solidFill>
                  <a:srgbClr val="0000FF"/>
                </a:solidFill>
                <a:latin typeface="Times New Roman" pitchFamily="18" charset="0"/>
                <a:cs typeface="Times New Roman" pitchFamily="18" charset="0"/>
              </a:rPr>
              <a:t>3</a:t>
            </a:r>
            <a:r>
              <a:rPr lang="en-US" sz="2800">
                <a:solidFill>
                  <a:srgbClr val="0000FF"/>
                </a:solidFill>
                <a:latin typeface="Times New Roman" pitchFamily="18" charset="0"/>
                <a:cs typeface="Times New Roman" pitchFamily="18" charset="0"/>
              </a:rPr>
              <a:t>. Riêng các cơ sở giáo dục, đào tạo nếu không hoạt động thì không phải nộp tiền dịch vụ</a:t>
            </a:r>
            <a:r>
              <a:rPr lang="en-US" sz="2800" smtClean="0">
                <a:solidFill>
                  <a:srgbClr val="0000FF"/>
                </a:solidFill>
                <a:latin typeface="Times New Roman" pitchFamily="18" charset="0"/>
                <a:cs typeface="Times New Roman" pitchFamily="18" charset="0"/>
              </a:rPr>
              <a:t>.</a:t>
            </a:r>
            <a:endParaRPr lang="vi-VN" sz="2800">
              <a:solidFill>
                <a:srgbClr val="0000FF"/>
              </a:solidFill>
              <a:latin typeface="Times New Roman" pitchFamily="18" charset="0"/>
              <a:cs typeface="Times New Roman" pitchFamily="18" charset="0"/>
            </a:endParaRPr>
          </a:p>
        </p:txBody>
      </p:sp>
      <p:sp>
        <p:nvSpPr>
          <p:cNvPr id="5" name="Rectangle 4"/>
          <p:cNvSpPr/>
          <p:nvPr/>
        </p:nvSpPr>
        <p:spPr>
          <a:xfrm>
            <a:off x="304800" y="304800"/>
            <a:ext cx="8610600" cy="2677656"/>
          </a:xfrm>
          <a:prstGeom prst="rect">
            <a:avLst/>
          </a:prstGeom>
          <a:solidFill>
            <a:srgbClr val="CCFFCC"/>
          </a:solidFill>
          <a:ln w="28575">
            <a:solidFill>
              <a:srgbClr val="0000FF"/>
            </a:solidFill>
            <a:prstDash val="sysDot"/>
          </a:ln>
          <a:effectLst>
            <a:glow rad="139700">
              <a:schemeClr val="accent4">
                <a:satMod val="175000"/>
                <a:alpha val="40000"/>
              </a:schemeClr>
            </a:glow>
          </a:effectLst>
        </p:spPr>
        <p:txBody>
          <a:bodyPr wrap="square">
            <a:spAutoFit/>
          </a:bodyPr>
          <a:lstStyle/>
          <a:p>
            <a:pPr lvl="0" algn="just"/>
            <a:r>
              <a:rPr lang="en-US" sz="2800">
                <a:solidFill>
                  <a:prstClr val="black"/>
                </a:solidFill>
                <a:latin typeface="Times New Roman" pitchFamily="18" charset="0"/>
                <a:cs typeface="Times New Roman" pitchFamily="18" charset="0"/>
              </a:rPr>
              <a:t>2. Mức giá tối đa dịch vụ quy định tại Khoản 1 Điều này đã </a:t>
            </a:r>
            <a:r>
              <a:rPr lang="en-US" sz="2800" b="1">
                <a:solidFill>
                  <a:srgbClr val="FF0000"/>
                </a:solidFill>
                <a:latin typeface="Times New Roman" pitchFamily="18" charset="0"/>
                <a:cs typeface="Times New Roman" pitchFamily="18" charset="0"/>
              </a:rPr>
              <a:t>bao gồm thuế giá trị gia tăng </a:t>
            </a:r>
            <a:r>
              <a:rPr lang="en-US" sz="2800">
                <a:solidFill>
                  <a:prstClr val="black"/>
                </a:solidFill>
                <a:latin typeface="Times New Roman" pitchFamily="18" charset="0"/>
                <a:cs typeface="Times New Roman" pitchFamily="18" charset="0"/>
              </a:rPr>
              <a:t>(VAT). </a:t>
            </a:r>
            <a:r>
              <a:rPr lang="en-US" sz="2800" b="1">
                <a:solidFill>
                  <a:srgbClr val="FF0000"/>
                </a:solidFill>
                <a:latin typeface="Times New Roman" pitchFamily="18" charset="0"/>
                <a:cs typeface="Times New Roman" pitchFamily="18" charset="0"/>
              </a:rPr>
              <a:t>Giá trên là giá tối đa </a:t>
            </a:r>
            <a:r>
              <a:rPr lang="en-US" sz="2800">
                <a:solidFill>
                  <a:prstClr val="black"/>
                </a:solidFill>
                <a:latin typeface="Times New Roman" pitchFamily="18" charset="0"/>
                <a:cs typeface="Times New Roman" pitchFamily="18" charset="0"/>
              </a:rPr>
              <a:t>dịch vụ thu gom, vận chuyển </a:t>
            </a:r>
            <a:r>
              <a:rPr lang="en-US" sz="2800" smtClean="0">
                <a:solidFill>
                  <a:prstClr val="black"/>
                </a:solidFill>
                <a:latin typeface="Times New Roman" pitchFamily="18" charset="0"/>
                <a:cs typeface="Times New Roman" pitchFamily="18" charset="0"/>
              </a:rPr>
              <a:t>CTRSH. UBND các </a:t>
            </a:r>
            <a:r>
              <a:rPr lang="en-US" sz="2800">
                <a:solidFill>
                  <a:prstClr val="black"/>
                </a:solidFill>
                <a:latin typeface="Times New Roman" pitchFamily="18" charset="0"/>
                <a:cs typeface="Times New Roman" pitchFamily="18" charset="0"/>
              </a:rPr>
              <a:t>huyện, thị xã, thành phố căn cứ theo tình hình thực tế tại địa bàn quản lý để xem xét phê duyệt mức giá phù hợp đảm bảo không vượt giá tối đa này.</a:t>
            </a:r>
            <a:endParaRPr lang="vi-VN" sz="2800">
              <a:solidFill>
                <a:prstClr val="black"/>
              </a:solidFill>
              <a:latin typeface="Times New Roman" pitchFamily="18" charset="0"/>
              <a:cs typeface="Times New Roman" pitchFamily="18" charset="0"/>
            </a:endParaRPr>
          </a:p>
        </p:txBody>
      </p:sp>
      <p:sp>
        <p:nvSpPr>
          <p:cNvPr id="6" name="Rectangle 5"/>
          <p:cNvSpPr/>
          <p:nvPr/>
        </p:nvSpPr>
        <p:spPr>
          <a:xfrm>
            <a:off x="478971" y="5066989"/>
            <a:ext cx="7696200" cy="954107"/>
          </a:xfrm>
          <a:prstGeom prst="rect">
            <a:avLst/>
          </a:prstGeom>
          <a:solidFill>
            <a:srgbClr val="FFFF99"/>
          </a:solidFill>
          <a:ln w="28575">
            <a:solidFill>
              <a:srgbClr val="FFC000"/>
            </a:solidFill>
          </a:ln>
          <a:effectLst>
            <a:glow rad="228600">
              <a:schemeClr val="accent2">
                <a:satMod val="175000"/>
                <a:alpha val="40000"/>
              </a:schemeClr>
            </a:glow>
          </a:effectLst>
        </p:spPr>
        <p:txBody>
          <a:bodyPr wrap="square">
            <a:spAutoFit/>
          </a:bodyPr>
          <a:lstStyle/>
          <a:p>
            <a:pPr algn="just"/>
            <a:r>
              <a:rPr lang="en-US" sz="2800">
                <a:solidFill>
                  <a:srgbClr val="0000FF"/>
                </a:solidFill>
                <a:latin typeface="Times New Roman" pitchFamily="18" charset="0"/>
                <a:cs typeface="Times New Roman" pitchFamily="18" charset="0"/>
              </a:rPr>
              <a:t>4. Trường hợp </a:t>
            </a:r>
            <a:r>
              <a:rPr lang="en-US" sz="2800" b="1">
                <a:solidFill>
                  <a:srgbClr val="FF0000"/>
                </a:solidFill>
                <a:latin typeface="Times New Roman" pitchFamily="18" charset="0"/>
                <a:cs typeface="Times New Roman" pitchFamily="18" charset="0"/>
              </a:rPr>
              <a:t>một đối tượng </a:t>
            </a:r>
            <a:r>
              <a:rPr lang="en-US" sz="2800">
                <a:solidFill>
                  <a:srgbClr val="0000FF"/>
                </a:solidFill>
                <a:latin typeface="Times New Roman" pitchFamily="18" charset="0"/>
                <a:cs typeface="Times New Roman" pitchFamily="18" charset="0"/>
              </a:rPr>
              <a:t>thuộc diện áp dụng </a:t>
            </a:r>
            <a:r>
              <a:rPr lang="en-US" sz="2800" b="1">
                <a:solidFill>
                  <a:srgbClr val="FF0000"/>
                </a:solidFill>
                <a:latin typeface="Times New Roman" pitchFamily="18" charset="0"/>
                <a:cs typeface="Times New Roman" pitchFamily="18" charset="0"/>
              </a:rPr>
              <a:t>nhiều mức thu </a:t>
            </a:r>
            <a:r>
              <a:rPr lang="en-US" sz="2800">
                <a:solidFill>
                  <a:srgbClr val="0000FF"/>
                </a:solidFill>
                <a:latin typeface="Times New Roman" pitchFamily="18" charset="0"/>
                <a:cs typeface="Times New Roman" pitchFamily="18" charset="0"/>
              </a:rPr>
              <a:t>thì chỉ thực hiện </a:t>
            </a:r>
            <a:r>
              <a:rPr lang="en-US" sz="2800" b="1">
                <a:solidFill>
                  <a:srgbClr val="FF0000"/>
                </a:solidFill>
                <a:latin typeface="Times New Roman" pitchFamily="18" charset="0"/>
                <a:cs typeface="Times New Roman" pitchFamily="18" charset="0"/>
              </a:rPr>
              <a:t>mức thu cao nhất</a:t>
            </a:r>
            <a:r>
              <a:rPr lang="en-US" sz="2800">
                <a:solidFill>
                  <a:srgbClr val="0000FF"/>
                </a:solidFill>
                <a:latin typeface="Times New Roman" pitchFamily="18" charset="0"/>
                <a:cs typeface="Times New Roman" pitchFamily="18" charset="0"/>
              </a:rPr>
              <a:t>.</a:t>
            </a:r>
            <a:endParaRPr lang="vi-VN" sz="280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35343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304800"/>
            <a:ext cx="8153400" cy="954107"/>
          </a:xfrm>
          <a:prstGeom prst="rect">
            <a:avLst/>
          </a:prstGeom>
          <a:solidFill>
            <a:srgbClr val="CCECFF"/>
          </a:solidFill>
        </p:spPr>
        <p:txBody>
          <a:bodyPr wrap="square">
            <a:spAutoFit/>
          </a:bodyPr>
          <a:lstStyle/>
          <a:p>
            <a:pPr algn="ctr"/>
            <a:r>
              <a:rPr lang="en-US" sz="2800" b="1">
                <a:solidFill>
                  <a:srgbClr val="FF0000"/>
                </a:solidFill>
                <a:latin typeface="Times New Roman" pitchFamily="18" charset="0"/>
                <a:cs typeface="Times New Roman" pitchFamily="18" charset="0"/>
              </a:rPr>
              <a:t>Chế độ thu, quản lý, sử dụng tiền dịch vụ thu gom, </a:t>
            </a:r>
            <a:endParaRPr lang="en-US" sz="2800" b="1" smtClean="0">
              <a:solidFill>
                <a:srgbClr val="FF0000"/>
              </a:solidFill>
              <a:latin typeface="Times New Roman" pitchFamily="18" charset="0"/>
              <a:cs typeface="Times New Roman" pitchFamily="18" charset="0"/>
            </a:endParaRPr>
          </a:p>
          <a:p>
            <a:pPr algn="ctr"/>
            <a:r>
              <a:rPr lang="en-US" sz="2800" b="1" smtClean="0">
                <a:solidFill>
                  <a:srgbClr val="FF0000"/>
                </a:solidFill>
                <a:latin typeface="Times New Roman" pitchFamily="18" charset="0"/>
                <a:cs typeface="Times New Roman" pitchFamily="18" charset="0"/>
              </a:rPr>
              <a:t>vận </a:t>
            </a:r>
            <a:r>
              <a:rPr lang="en-US" sz="2800" b="1">
                <a:solidFill>
                  <a:srgbClr val="FF0000"/>
                </a:solidFill>
                <a:latin typeface="Times New Roman" pitchFamily="18" charset="0"/>
                <a:cs typeface="Times New Roman" pitchFamily="18" charset="0"/>
              </a:rPr>
              <a:t>chuyển </a:t>
            </a:r>
            <a:r>
              <a:rPr lang="en-US" sz="2800" b="1" smtClean="0">
                <a:solidFill>
                  <a:srgbClr val="FF0000"/>
                </a:solidFill>
                <a:latin typeface="Times New Roman" pitchFamily="18" charset="0"/>
                <a:cs typeface="Times New Roman" pitchFamily="18" charset="0"/>
              </a:rPr>
              <a:t>CTRSH</a:t>
            </a:r>
            <a:endParaRPr lang="vi-VN" sz="2800" b="1">
              <a:solidFill>
                <a:srgbClr val="FF0000"/>
              </a:solidFill>
              <a:latin typeface="Times New Roman" pitchFamily="18" charset="0"/>
              <a:cs typeface="Times New Roman" pitchFamily="18" charset="0"/>
            </a:endParaRPr>
          </a:p>
        </p:txBody>
      </p:sp>
      <p:sp>
        <p:nvSpPr>
          <p:cNvPr id="5" name="Rectangle 4"/>
          <p:cNvSpPr/>
          <p:nvPr/>
        </p:nvSpPr>
        <p:spPr>
          <a:xfrm>
            <a:off x="816429" y="1438832"/>
            <a:ext cx="8001000" cy="954107"/>
          </a:xfrm>
          <a:prstGeom prst="rect">
            <a:avLst/>
          </a:prstGeom>
          <a:solidFill>
            <a:srgbClr val="FFFF99"/>
          </a:solidFill>
        </p:spPr>
        <p:txBody>
          <a:bodyPr wrap="square">
            <a:spAutoFit/>
          </a:bodyPr>
          <a:lstStyle/>
          <a:p>
            <a:pPr marL="514350" indent="-514350" algn="ctr">
              <a:buAutoNum type="arabicPeriod"/>
            </a:pPr>
            <a:r>
              <a:rPr lang="en-US" sz="2800" b="1" smtClean="0">
                <a:solidFill>
                  <a:srgbClr val="0000FF"/>
                </a:solidFill>
                <a:latin typeface="Times New Roman" pitchFamily="18" charset="0"/>
                <a:cs typeface="Times New Roman" pitchFamily="18" charset="0"/>
              </a:rPr>
              <a:t>UBND các </a:t>
            </a:r>
            <a:r>
              <a:rPr lang="en-US" sz="2800" b="1">
                <a:solidFill>
                  <a:srgbClr val="0000FF"/>
                </a:solidFill>
                <a:latin typeface="Times New Roman" pitchFamily="18" charset="0"/>
                <a:cs typeface="Times New Roman" pitchFamily="18" charset="0"/>
              </a:rPr>
              <a:t>huyện, thị xã, thành phố </a:t>
            </a:r>
          </a:p>
          <a:p>
            <a:pPr algn="ctr"/>
            <a:r>
              <a:rPr lang="en-US" sz="2800" b="1" u="sng" smtClean="0">
                <a:solidFill>
                  <a:srgbClr val="0000FF"/>
                </a:solidFill>
                <a:latin typeface="Times New Roman" pitchFamily="18" charset="0"/>
                <a:cs typeface="Times New Roman" pitchFamily="18" charset="0"/>
              </a:rPr>
              <a:t>có </a:t>
            </a:r>
            <a:r>
              <a:rPr lang="en-US" sz="2800" b="1" u="sng">
                <a:solidFill>
                  <a:srgbClr val="0000FF"/>
                </a:solidFill>
                <a:latin typeface="Times New Roman" pitchFamily="18" charset="0"/>
                <a:cs typeface="Times New Roman" pitchFamily="18" charset="0"/>
              </a:rPr>
              <a:t>trách </a:t>
            </a:r>
            <a:r>
              <a:rPr lang="en-US" sz="2800" b="1" u="sng" smtClean="0">
                <a:solidFill>
                  <a:srgbClr val="0000FF"/>
                </a:solidFill>
                <a:latin typeface="Times New Roman" pitchFamily="18" charset="0"/>
                <a:cs typeface="Times New Roman" pitchFamily="18" charset="0"/>
              </a:rPr>
              <a:t>nhiệm</a:t>
            </a:r>
            <a:r>
              <a:rPr lang="en-US" sz="2800" b="1" smtClean="0">
                <a:latin typeface="Times New Roman" pitchFamily="18" charset="0"/>
                <a:cs typeface="Times New Roman" pitchFamily="18" charset="0"/>
              </a:rPr>
              <a:t>:  </a:t>
            </a:r>
            <a:endParaRPr lang="vi-VN" sz="2800" b="1">
              <a:latin typeface="Times New Roman" pitchFamily="18" charset="0"/>
              <a:cs typeface="Times New Roman" pitchFamily="18" charset="0"/>
            </a:endParaRPr>
          </a:p>
        </p:txBody>
      </p:sp>
      <p:sp>
        <p:nvSpPr>
          <p:cNvPr id="6" name="Rectangle 5"/>
          <p:cNvSpPr/>
          <p:nvPr/>
        </p:nvSpPr>
        <p:spPr>
          <a:xfrm>
            <a:off x="914400" y="2714605"/>
            <a:ext cx="3189288" cy="3108543"/>
          </a:xfrm>
          <a:prstGeom prst="rect">
            <a:avLst/>
          </a:prstGeom>
          <a:solidFill>
            <a:srgbClr val="CCECFF"/>
          </a:solidFill>
          <a:ln w="19050">
            <a:solidFill>
              <a:srgbClr val="CCECFF"/>
            </a:solidFill>
          </a:ln>
        </p:spPr>
        <p:txBody>
          <a:bodyPr wrap="square">
            <a:spAutoFit/>
          </a:bodyPr>
          <a:lstStyle/>
          <a:p>
            <a:pPr algn="just"/>
            <a:r>
              <a:rPr lang="en-US" sz="2800" smtClean="0">
                <a:solidFill>
                  <a:srgbClr val="0000FF"/>
                </a:solidFill>
                <a:latin typeface="Times New Roman" pitchFamily="18" charset="0"/>
                <a:cs typeface="Times New Roman" pitchFamily="18" charset="0"/>
              </a:rPr>
              <a:t>- Rà </a:t>
            </a:r>
            <a:r>
              <a:rPr lang="en-US" sz="2800">
                <a:solidFill>
                  <a:srgbClr val="0000FF"/>
                </a:solidFill>
                <a:latin typeface="Times New Roman" pitchFamily="18" charset="0"/>
                <a:cs typeface="Times New Roman" pitchFamily="18" charset="0"/>
              </a:rPr>
              <a:t>soát, đánh giá hiện trạng công tác tổ chức dịch vụ thu gom, vận chuyển chất thải rắn sinh hoạt trên địa bàn quản lý;</a:t>
            </a:r>
            <a:endParaRPr lang="vi-VN" sz="2800">
              <a:solidFill>
                <a:srgbClr val="0000FF"/>
              </a:solidFill>
              <a:latin typeface="Times New Roman" pitchFamily="18" charset="0"/>
              <a:cs typeface="Times New Roman" pitchFamily="18" charset="0"/>
            </a:endParaRPr>
          </a:p>
        </p:txBody>
      </p:sp>
      <p:sp>
        <p:nvSpPr>
          <p:cNvPr id="7" name="Rectangle 6"/>
          <p:cNvSpPr/>
          <p:nvPr/>
        </p:nvSpPr>
        <p:spPr>
          <a:xfrm>
            <a:off x="5257800" y="2895600"/>
            <a:ext cx="3068638" cy="2554545"/>
          </a:xfrm>
          <a:prstGeom prst="rect">
            <a:avLst/>
          </a:prstGeom>
          <a:solidFill>
            <a:srgbClr val="CCECFF"/>
          </a:solidFill>
          <a:ln w="12700">
            <a:solidFill>
              <a:srgbClr val="0000FF"/>
            </a:solidFill>
          </a:ln>
        </p:spPr>
        <p:txBody>
          <a:bodyPr wrap="square">
            <a:spAutoFit/>
          </a:bodyPr>
          <a:lstStyle/>
          <a:p>
            <a:pPr algn="just"/>
            <a:r>
              <a:rPr lang="en-US" sz="3200" smtClean="0">
                <a:solidFill>
                  <a:srgbClr val="0000FF"/>
                </a:solidFill>
                <a:latin typeface="Times New Roman" pitchFamily="18" charset="0"/>
                <a:cs typeface="Times New Roman" pitchFamily="18" charset="0"/>
              </a:rPr>
              <a:t>- Xây </a:t>
            </a:r>
            <a:r>
              <a:rPr lang="en-US" sz="3200">
                <a:solidFill>
                  <a:srgbClr val="0000FF"/>
                </a:solidFill>
                <a:latin typeface="Times New Roman" pitchFamily="18" charset="0"/>
                <a:cs typeface="Times New Roman" pitchFamily="18" charset="0"/>
              </a:rPr>
              <a:t>dựng phương án giá và quyết định giá cụ thể để tổ chức thực hiện.</a:t>
            </a:r>
            <a:endParaRPr lang="vi-VN" sz="320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54545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286000"/>
            <a:ext cx="8686800" cy="1754326"/>
          </a:xfrm>
          <a:prstGeom prst="rect">
            <a:avLst/>
          </a:prstGeom>
          <a:solidFill>
            <a:srgbClr val="CCFFCC"/>
          </a:solidFill>
          <a:ln>
            <a:solidFill>
              <a:srgbClr val="FF0066"/>
            </a:solidFill>
          </a:ln>
        </p:spPr>
        <p:txBody>
          <a:bodyPr wrap="square">
            <a:spAutoFit/>
          </a:bodyPr>
          <a:lstStyle/>
          <a:p>
            <a:pPr algn="just"/>
            <a:r>
              <a:rPr lang="en-US" sz="2700" smtClean="0">
                <a:solidFill>
                  <a:srgbClr val="0000FF"/>
                </a:solidFill>
                <a:latin typeface="Times New Roman" pitchFamily="18" charset="0"/>
                <a:cs typeface="Times New Roman" pitchFamily="18" charset="0"/>
              </a:rPr>
              <a:t>a</a:t>
            </a:r>
            <a:r>
              <a:rPr lang="en-US" sz="2700">
                <a:solidFill>
                  <a:srgbClr val="0000FF"/>
                </a:solidFill>
                <a:latin typeface="Times New Roman" pitchFamily="18" charset="0"/>
                <a:cs typeface="Times New Roman" pitchFamily="18" charset="0"/>
              </a:rPr>
              <a:t>) Căn cứ giá dịch vụ quy định tại phương án giá </a:t>
            </a:r>
            <a:r>
              <a:rPr lang="en-US" sz="2700" b="1">
                <a:solidFill>
                  <a:srgbClr val="FF0000"/>
                </a:solidFill>
                <a:latin typeface="Times New Roman" pitchFamily="18" charset="0"/>
                <a:cs typeface="Times New Roman" pitchFamily="18" charset="0"/>
              </a:rPr>
              <a:t>do </a:t>
            </a:r>
            <a:r>
              <a:rPr lang="en-US" sz="2700" b="1" smtClean="0">
                <a:solidFill>
                  <a:srgbClr val="FF0000"/>
                </a:solidFill>
                <a:latin typeface="Times New Roman" pitchFamily="18" charset="0"/>
                <a:cs typeface="Times New Roman" pitchFamily="18" charset="0"/>
              </a:rPr>
              <a:t>UBND </a:t>
            </a:r>
            <a:r>
              <a:rPr lang="en-US" sz="2700" b="1">
                <a:solidFill>
                  <a:srgbClr val="FF0000"/>
                </a:solidFill>
                <a:latin typeface="Times New Roman" pitchFamily="18" charset="0"/>
                <a:cs typeface="Times New Roman" pitchFamily="18" charset="0"/>
              </a:rPr>
              <a:t>các huyện, thị xã, thành phố ban hành</a:t>
            </a:r>
            <a:r>
              <a:rPr lang="en-US" sz="2700">
                <a:solidFill>
                  <a:srgbClr val="0000FF"/>
                </a:solidFill>
                <a:latin typeface="Times New Roman" pitchFamily="18" charset="0"/>
                <a:cs typeface="Times New Roman" pitchFamily="18" charset="0"/>
              </a:rPr>
              <a:t> </a:t>
            </a:r>
            <a:r>
              <a:rPr lang="en-US" sz="2700" b="1">
                <a:solidFill>
                  <a:srgbClr val="FF0000"/>
                </a:solidFill>
                <a:latin typeface="Times New Roman" pitchFamily="18" charset="0"/>
                <a:cs typeface="Times New Roman" pitchFamily="18" charset="0"/>
              </a:rPr>
              <a:t>để thu </a:t>
            </a:r>
            <a:r>
              <a:rPr lang="en-US" sz="2700">
                <a:solidFill>
                  <a:srgbClr val="0000FF"/>
                </a:solidFill>
                <a:latin typeface="Times New Roman" pitchFamily="18" charset="0"/>
                <a:cs typeface="Times New Roman" pitchFamily="18" charset="0"/>
              </a:rPr>
              <a:t>giá dịch vụ; đồng thời, thực hiện </a:t>
            </a:r>
            <a:r>
              <a:rPr lang="en-US" sz="2700" b="1">
                <a:solidFill>
                  <a:srgbClr val="FF0000"/>
                </a:solidFill>
                <a:latin typeface="Times New Roman" pitchFamily="18" charset="0"/>
                <a:cs typeface="Times New Roman" pitchFamily="18" charset="0"/>
              </a:rPr>
              <a:t>niêm yết giá </a:t>
            </a:r>
            <a:r>
              <a:rPr lang="en-US" sz="2700">
                <a:solidFill>
                  <a:srgbClr val="0000FF"/>
                </a:solidFill>
                <a:latin typeface="Times New Roman" pitchFamily="18" charset="0"/>
                <a:cs typeface="Times New Roman" pitchFamily="18" charset="0"/>
              </a:rPr>
              <a:t>và </a:t>
            </a:r>
            <a:r>
              <a:rPr lang="en-US" sz="2700" b="1">
                <a:solidFill>
                  <a:srgbClr val="FF0000"/>
                </a:solidFill>
                <a:latin typeface="Times New Roman" pitchFamily="18" charset="0"/>
                <a:cs typeface="Times New Roman" pitchFamily="18" charset="0"/>
              </a:rPr>
              <a:t>thông báo </a:t>
            </a:r>
            <a:r>
              <a:rPr lang="en-US" sz="2700">
                <a:solidFill>
                  <a:srgbClr val="0000FF"/>
                </a:solidFill>
                <a:latin typeface="Times New Roman" pitchFamily="18" charset="0"/>
                <a:cs typeface="Times New Roman" pitchFamily="18" charset="0"/>
              </a:rPr>
              <a:t>đến các đối tượng sử dụng dịch vụ thu gom, vận chuyển </a:t>
            </a:r>
            <a:r>
              <a:rPr lang="en-US" sz="2700" smtClean="0">
                <a:solidFill>
                  <a:srgbClr val="0000FF"/>
                </a:solidFill>
                <a:latin typeface="Times New Roman" pitchFamily="18" charset="0"/>
                <a:cs typeface="Times New Roman" pitchFamily="18" charset="0"/>
              </a:rPr>
              <a:t>CTRSH.</a:t>
            </a:r>
            <a:endParaRPr lang="vi-VN" sz="2700">
              <a:solidFill>
                <a:srgbClr val="0000FF"/>
              </a:solidFill>
              <a:latin typeface="Times New Roman" pitchFamily="18" charset="0"/>
              <a:cs typeface="Times New Roman" pitchFamily="18" charset="0"/>
            </a:endParaRPr>
          </a:p>
        </p:txBody>
      </p:sp>
      <p:sp>
        <p:nvSpPr>
          <p:cNvPr id="5" name="Rectangle 4"/>
          <p:cNvSpPr/>
          <p:nvPr/>
        </p:nvSpPr>
        <p:spPr>
          <a:xfrm>
            <a:off x="304800" y="1213009"/>
            <a:ext cx="8686800" cy="892552"/>
          </a:xfrm>
          <a:prstGeom prst="rect">
            <a:avLst/>
          </a:prstGeom>
          <a:solidFill>
            <a:srgbClr val="FFFF99"/>
          </a:solidFill>
        </p:spPr>
        <p:txBody>
          <a:bodyPr wrap="square">
            <a:spAutoFit/>
          </a:bodyPr>
          <a:lstStyle/>
          <a:p>
            <a:pPr lvl="0" algn="ctr"/>
            <a:r>
              <a:rPr lang="en-US" sz="2600" b="1">
                <a:solidFill>
                  <a:srgbClr val="0000FF"/>
                </a:solidFill>
                <a:latin typeface="Times New Roman" pitchFamily="18" charset="0"/>
                <a:cs typeface="Times New Roman" pitchFamily="18" charset="0"/>
              </a:rPr>
              <a:t>2. Đơn vị thực hiện dịch vụ thu gom, vận chuyển </a:t>
            </a:r>
            <a:r>
              <a:rPr lang="en-US" sz="2600" b="1" smtClean="0">
                <a:solidFill>
                  <a:srgbClr val="0000FF"/>
                </a:solidFill>
                <a:latin typeface="Times New Roman" pitchFamily="18" charset="0"/>
                <a:cs typeface="Times New Roman" pitchFamily="18" charset="0"/>
              </a:rPr>
              <a:t>CTRSH </a:t>
            </a:r>
          </a:p>
          <a:p>
            <a:pPr lvl="0" algn="ctr"/>
            <a:r>
              <a:rPr lang="en-US" sz="2600" b="1" u="sng" smtClean="0">
                <a:solidFill>
                  <a:srgbClr val="0000FF"/>
                </a:solidFill>
                <a:latin typeface="Times New Roman" pitchFamily="18" charset="0"/>
                <a:cs typeface="Times New Roman" pitchFamily="18" charset="0"/>
              </a:rPr>
              <a:t>có </a:t>
            </a:r>
            <a:r>
              <a:rPr lang="en-US" sz="2600" b="1" u="sng">
                <a:solidFill>
                  <a:srgbClr val="0000FF"/>
                </a:solidFill>
                <a:latin typeface="Times New Roman" pitchFamily="18" charset="0"/>
                <a:cs typeface="Times New Roman" pitchFamily="18" charset="0"/>
              </a:rPr>
              <a:t>trách nhiệm</a:t>
            </a:r>
            <a:r>
              <a:rPr lang="en-US" sz="2600" b="1">
                <a:solidFill>
                  <a:srgbClr val="0000FF"/>
                </a:solidFill>
                <a:latin typeface="Times New Roman" pitchFamily="18" charset="0"/>
                <a:cs typeface="Times New Roman" pitchFamily="18" charset="0"/>
              </a:rPr>
              <a:t>: </a:t>
            </a:r>
            <a:endParaRPr lang="vi-VN" sz="2600" b="1">
              <a:solidFill>
                <a:srgbClr val="0000FF"/>
              </a:solidFill>
              <a:latin typeface="Times New Roman" pitchFamily="18" charset="0"/>
              <a:cs typeface="Times New Roman" pitchFamily="18" charset="0"/>
            </a:endParaRPr>
          </a:p>
        </p:txBody>
      </p:sp>
      <p:sp>
        <p:nvSpPr>
          <p:cNvPr id="6" name="Rectangle 5"/>
          <p:cNvSpPr/>
          <p:nvPr/>
        </p:nvSpPr>
        <p:spPr>
          <a:xfrm>
            <a:off x="315686" y="152400"/>
            <a:ext cx="8675914" cy="954107"/>
          </a:xfrm>
          <a:prstGeom prst="rect">
            <a:avLst/>
          </a:prstGeom>
          <a:solidFill>
            <a:srgbClr val="CCECFF"/>
          </a:solidFill>
        </p:spPr>
        <p:txBody>
          <a:bodyPr wrap="square">
            <a:spAutoFit/>
          </a:bodyPr>
          <a:lstStyle/>
          <a:p>
            <a:pPr algn="ctr"/>
            <a:r>
              <a:rPr lang="en-US" sz="2800" b="1">
                <a:solidFill>
                  <a:srgbClr val="FF0000"/>
                </a:solidFill>
                <a:latin typeface="Times New Roman" pitchFamily="18" charset="0"/>
                <a:cs typeface="Times New Roman" pitchFamily="18" charset="0"/>
              </a:rPr>
              <a:t>Chế độ thu, quản lý, sử dụng tiền dịch vụ thu gom, </a:t>
            </a:r>
            <a:endParaRPr lang="en-US" sz="2800" b="1" smtClean="0">
              <a:solidFill>
                <a:srgbClr val="FF0000"/>
              </a:solidFill>
              <a:latin typeface="Times New Roman" pitchFamily="18" charset="0"/>
              <a:cs typeface="Times New Roman" pitchFamily="18" charset="0"/>
            </a:endParaRPr>
          </a:p>
          <a:p>
            <a:pPr algn="ctr"/>
            <a:r>
              <a:rPr lang="en-US" sz="2800" b="1" smtClean="0">
                <a:solidFill>
                  <a:srgbClr val="FF0000"/>
                </a:solidFill>
                <a:latin typeface="Times New Roman" pitchFamily="18" charset="0"/>
                <a:cs typeface="Times New Roman" pitchFamily="18" charset="0"/>
              </a:rPr>
              <a:t>vận </a:t>
            </a:r>
            <a:r>
              <a:rPr lang="en-US" sz="2800" b="1">
                <a:solidFill>
                  <a:srgbClr val="FF0000"/>
                </a:solidFill>
                <a:latin typeface="Times New Roman" pitchFamily="18" charset="0"/>
                <a:cs typeface="Times New Roman" pitchFamily="18" charset="0"/>
              </a:rPr>
              <a:t>chuyển </a:t>
            </a:r>
            <a:r>
              <a:rPr lang="en-US" sz="2800" b="1" smtClean="0">
                <a:solidFill>
                  <a:srgbClr val="FF0000"/>
                </a:solidFill>
                <a:latin typeface="Times New Roman" pitchFamily="18" charset="0"/>
                <a:cs typeface="Times New Roman" pitchFamily="18" charset="0"/>
              </a:rPr>
              <a:t>CTRSH</a:t>
            </a:r>
            <a:endParaRPr lang="vi-VN" sz="2800" b="1">
              <a:solidFill>
                <a:srgbClr val="FF0000"/>
              </a:solidFill>
              <a:latin typeface="Times New Roman" pitchFamily="18" charset="0"/>
              <a:cs typeface="Times New Roman" pitchFamily="18" charset="0"/>
            </a:endParaRPr>
          </a:p>
        </p:txBody>
      </p:sp>
      <p:sp>
        <p:nvSpPr>
          <p:cNvPr id="7" name="Rectangle 6"/>
          <p:cNvSpPr/>
          <p:nvPr/>
        </p:nvSpPr>
        <p:spPr>
          <a:xfrm>
            <a:off x="3363686" y="4256314"/>
            <a:ext cx="5606143" cy="1815882"/>
          </a:xfrm>
          <a:prstGeom prst="rect">
            <a:avLst/>
          </a:prstGeom>
          <a:solidFill>
            <a:srgbClr val="CCECFF"/>
          </a:solidFill>
          <a:ln>
            <a:solidFill>
              <a:srgbClr val="FF0066"/>
            </a:solidFill>
          </a:ln>
        </p:spPr>
        <p:txBody>
          <a:bodyPr wrap="square">
            <a:spAutoFit/>
          </a:bodyPr>
          <a:lstStyle/>
          <a:p>
            <a:pPr lvl="0" algn="just"/>
            <a:r>
              <a:rPr lang="en-US" sz="2800">
                <a:solidFill>
                  <a:srgbClr val="0000FF"/>
                </a:solidFill>
                <a:latin typeface="Times New Roman" pitchFamily="18" charset="0"/>
                <a:cs typeface="Times New Roman" pitchFamily="18" charset="0"/>
              </a:rPr>
              <a:t>b) Đảm bảo tuân thủ theo quy định của pháp luật về hóa đơn, chứng từ cung cấp dịch vụ, hàng hóa và nghĩa vụ về thuế theo quy định.</a:t>
            </a:r>
            <a:endParaRPr lang="vi-VN" sz="2800">
              <a:solidFill>
                <a:srgbClr val="0000FF"/>
              </a:solidFill>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258824"/>
            <a:ext cx="2971800" cy="2002971"/>
          </a:xfrm>
          <a:prstGeom prst="rect">
            <a:avLst/>
          </a:prstGeom>
          <a:noFill/>
          <a:ln w="9525">
            <a:solidFill>
              <a:schemeClr val="tx1"/>
            </a:solidFill>
            <a:miter lim="800000"/>
            <a:headEnd/>
            <a:tailEnd/>
          </a:ln>
          <a:effectLst>
            <a:outerShdw dist="35921" dir="2700000" algn="ctr" rotWithShape="0">
              <a:schemeClr val="bg2"/>
            </a:outerShdw>
            <a:softEdge rad="12700"/>
          </a:effectLst>
          <a:scene3d>
            <a:camera prst="isometricOffAxis1Right"/>
            <a:lightRig rig="threePt" dir="t"/>
          </a:scene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840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95400" y="762000"/>
            <a:ext cx="6248400" cy="769441"/>
          </a:xfrm>
          <a:prstGeom prst="rect">
            <a:avLst/>
          </a:prstGeom>
        </p:spPr>
        <p:txBody>
          <a:bodyPr wrap="square">
            <a:spAutoFit/>
          </a:bodyPr>
          <a:lstStyle/>
          <a:p>
            <a:pPr algn="ctr"/>
            <a:r>
              <a:rPr lang="en-US" sz="4400" b="1" smtClean="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TỔ CHỨC THỰC HIỆN</a:t>
            </a:r>
            <a:endParaRPr lang="vi-VN" sz="4400" b="1">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AutoShape 2" descr="Các cách để bảo vệ môi trường trong kinh doanh khách sạ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10245" name="Picture 5" descr="10 &quot;việc nhỏ mình làm&quot; để bảo vệ môi trường - ELLE Việt N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1200"/>
            <a:ext cx="9220200" cy="4953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92410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19400" y="228600"/>
            <a:ext cx="6248400" cy="3046988"/>
          </a:xfrm>
          <a:prstGeom prst="rect">
            <a:avLst/>
          </a:prstGeom>
          <a:solidFill>
            <a:srgbClr val="CCFFCC"/>
          </a:solidFill>
          <a:ln w="57150">
            <a:solidFill>
              <a:srgbClr val="009900"/>
            </a:solidFill>
          </a:ln>
        </p:spPr>
        <p:txBody>
          <a:bodyPr wrap="square">
            <a:spAutoFit/>
          </a:bodyPr>
          <a:lstStyle/>
          <a:p>
            <a:pPr algn="just"/>
            <a:r>
              <a:rPr lang="en-US" sz="2400" b="1" smtClean="0">
                <a:solidFill>
                  <a:srgbClr val="FF0000"/>
                </a:solidFill>
                <a:latin typeface="Times New Roman" pitchFamily="18" charset="0"/>
                <a:cs typeface="Times New Roman" pitchFamily="18" charset="0"/>
              </a:rPr>
              <a:t>Chủ </a:t>
            </a:r>
            <a:r>
              <a:rPr lang="en-US" sz="2400" b="1">
                <a:solidFill>
                  <a:srgbClr val="FF0000"/>
                </a:solidFill>
                <a:latin typeface="Times New Roman" pitchFamily="18" charset="0"/>
                <a:cs typeface="Times New Roman" pitchFamily="18" charset="0"/>
              </a:rPr>
              <a:t>trì, phối hợp </a:t>
            </a:r>
            <a:r>
              <a:rPr lang="en-US" sz="2400">
                <a:solidFill>
                  <a:srgbClr val="0000FF"/>
                </a:solidFill>
                <a:latin typeface="Times New Roman" pitchFamily="18" charset="0"/>
                <a:cs typeface="Times New Roman" pitchFamily="18" charset="0"/>
              </a:rPr>
              <a:t>với </a:t>
            </a:r>
            <a:r>
              <a:rPr lang="en-US" sz="2400" b="1">
                <a:solidFill>
                  <a:srgbClr val="FF0000"/>
                </a:solidFill>
                <a:latin typeface="Times New Roman" pitchFamily="18" charset="0"/>
                <a:cs typeface="Times New Roman" pitchFamily="18" charset="0"/>
              </a:rPr>
              <a:t>Sở Tài chính</a:t>
            </a:r>
            <a:r>
              <a:rPr lang="en-US" sz="2400">
                <a:solidFill>
                  <a:srgbClr val="0000FF"/>
                </a:solidFill>
                <a:latin typeface="Times New Roman" pitchFamily="18" charset="0"/>
                <a:cs typeface="Times New Roman" pitchFamily="18" charset="0"/>
              </a:rPr>
              <a:t>, các đơn vị có liên quan </a:t>
            </a:r>
            <a:r>
              <a:rPr lang="en-US" sz="2400" b="1">
                <a:solidFill>
                  <a:srgbClr val="FF0000"/>
                </a:solidFill>
                <a:latin typeface="Times New Roman" pitchFamily="18" charset="0"/>
                <a:cs typeface="Times New Roman" pitchFamily="18" charset="0"/>
              </a:rPr>
              <a:t>kiểm tra </a:t>
            </a:r>
            <a:r>
              <a:rPr lang="en-US" sz="2400">
                <a:solidFill>
                  <a:srgbClr val="0000FF"/>
                </a:solidFill>
                <a:latin typeface="Times New Roman" pitchFamily="18" charset="0"/>
                <a:cs typeface="Times New Roman" pitchFamily="18" charset="0"/>
              </a:rPr>
              <a:t>tình hình triển khai thực hiện phương án giá dịch vụ thu gom, vận chuyển </a:t>
            </a:r>
            <a:r>
              <a:rPr lang="en-US" sz="2400" smtClean="0">
                <a:solidFill>
                  <a:srgbClr val="0000FF"/>
                </a:solidFill>
                <a:latin typeface="Times New Roman" pitchFamily="18" charset="0"/>
                <a:cs typeface="Times New Roman" pitchFamily="18" charset="0"/>
              </a:rPr>
              <a:t>CTRSH </a:t>
            </a:r>
            <a:r>
              <a:rPr lang="en-US" sz="2400">
                <a:solidFill>
                  <a:srgbClr val="0000FF"/>
                </a:solidFill>
                <a:latin typeface="Times New Roman" pitchFamily="18" charset="0"/>
                <a:cs typeface="Times New Roman" pitchFamily="18" charset="0"/>
              </a:rPr>
              <a:t>của các địa phương và việc thực hiện giá dịch vụ thu gom, vận chuyển </a:t>
            </a:r>
            <a:r>
              <a:rPr lang="en-US" sz="2400" smtClean="0">
                <a:solidFill>
                  <a:srgbClr val="0000FF"/>
                </a:solidFill>
                <a:latin typeface="Times New Roman" pitchFamily="18" charset="0"/>
                <a:cs typeface="Times New Roman" pitchFamily="18" charset="0"/>
              </a:rPr>
              <a:t>CTRSH trên </a:t>
            </a:r>
            <a:r>
              <a:rPr lang="en-US" sz="2400">
                <a:solidFill>
                  <a:srgbClr val="0000FF"/>
                </a:solidFill>
                <a:latin typeface="Times New Roman" pitchFamily="18" charset="0"/>
                <a:cs typeface="Times New Roman" pitchFamily="18" charset="0"/>
              </a:rPr>
              <a:t>địa bàn tỉnh; </a:t>
            </a:r>
            <a:r>
              <a:rPr lang="en-US" sz="2400" b="1">
                <a:solidFill>
                  <a:srgbClr val="FF0000"/>
                </a:solidFill>
                <a:latin typeface="Times New Roman" pitchFamily="18" charset="0"/>
                <a:cs typeface="Times New Roman" pitchFamily="18" charset="0"/>
              </a:rPr>
              <a:t>tham mưu cập nhật giá </a:t>
            </a:r>
            <a:r>
              <a:rPr lang="en-US" sz="2400">
                <a:solidFill>
                  <a:srgbClr val="0000FF"/>
                </a:solidFill>
                <a:latin typeface="Times New Roman" pitchFamily="18" charset="0"/>
                <a:cs typeface="Times New Roman" pitchFamily="18" charset="0"/>
              </a:rPr>
              <a:t>dịch vụ thu gom, vận chuyển </a:t>
            </a:r>
            <a:r>
              <a:rPr lang="en-US" sz="2400" smtClean="0">
                <a:solidFill>
                  <a:srgbClr val="0000FF"/>
                </a:solidFill>
                <a:latin typeface="Times New Roman" pitchFamily="18" charset="0"/>
                <a:cs typeface="Times New Roman" pitchFamily="18" charset="0"/>
              </a:rPr>
              <a:t>CTRSH </a:t>
            </a:r>
            <a:r>
              <a:rPr lang="en-US" sz="2400">
                <a:solidFill>
                  <a:srgbClr val="0000FF"/>
                </a:solidFill>
                <a:latin typeface="Times New Roman" pitchFamily="18" charset="0"/>
                <a:cs typeface="Times New Roman" pitchFamily="18" charset="0"/>
              </a:rPr>
              <a:t>trên địa bàn tỉnh phù hợp với tình hình thực tế của tỉnh (nếu có). </a:t>
            </a:r>
            <a:endParaRPr lang="vi-VN" sz="2400">
              <a:solidFill>
                <a:srgbClr val="0000FF"/>
              </a:solidFill>
              <a:latin typeface="Times New Roman" pitchFamily="18" charset="0"/>
              <a:cs typeface="Times New Roman" pitchFamily="18" charset="0"/>
            </a:endParaRPr>
          </a:p>
        </p:txBody>
      </p:sp>
      <p:sp>
        <p:nvSpPr>
          <p:cNvPr id="5" name="Rectangle 4"/>
          <p:cNvSpPr/>
          <p:nvPr/>
        </p:nvSpPr>
        <p:spPr>
          <a:xfrm>
            <a:off x="228600" y="1371600"/>
            <a:ext cx="2438400" cy="954107"/>
          </a:xfrm>
          <a:prstGeom prst="rect">
            <a:avLst/>
          </a:prstGeom>
          <a:solidFill>
            <a:srgbClr val="CCFF99"/>
          </a:solidFill>
          <a:ln w="6350">
            <a:solidFill>
              <a:schemeClr val="tx1"/>
            </a:solidFill>
          </a:ln>
        </p:spPr>
        <p:txBody>
          <a:bodyPr wrap="square">
            <a:spAutoFit/>
          </a:bodyPr>
          <a:lstStyle/>
          <a:p>
            <a:pPr algn="just"/>
            <a:r>
              <a:rPr lang="en-US" sz="2800" b="1" smtClean="0">
                <a:solidFill>
                  <a:srgbClr val="0000FF"/>
                </a:solidFill>
                <a:latin typeface="Times New Roman" pitchFamily="18" charset="0"/>
                <a:cs typeface="Times New Roman" pitchFamily="18" charset="0"/>
              </a:rPr>
              <a:t>Sở </a:t>
            </a:r>
            <a:r>
              <a:rPr lang="en-US" sz="2800" b="1">
                <a:solidFill>
                  <a:srgbClr val="0000FF"/>
                </a:solidFill>
                <a:latin typeface="Times New Roman" pitchFamily="18" charset="0"/>
                <a:cs typeface="Times New Roman" pitchFamily="18" charset="0"/>
              </a:rPr>
              <a:t>Tài nguyên và Môi </a:t>
            </a:r>
            <a:r>
              <a:rPr lang="en-US" sz="2800" b="1" smtClean="0">
                <a:solidFill>
                  <a:srgbClr val="0000FF"/>
                </a:solidFill>
                <a:latin typeface="Times New Roman" pitchFamily="18" charset="0"/>
                <a:cs typeface="Times New Roman" pitchFamily="18" charset="0"/>
              </a:rPr>
              <a:t>trường </a:t>
            </a:r>
            <a:endParaRPr lang="vi-VN" sz="2800" b="1">
              <a:solidFill>
                <a:srgbClr val="0000FF"/>
              </a:solidFill>
              <a:latin typeface="Times New Roman" pitchFamily="18" charset="0"/>
              <a:cs typeface="Times New Roman" pitchFamily="18" charset="0"/>
            </a:endParaRPr>
          </a:p>
        </p:txBody>
      </p:sp>
      <p:sp>
        <p:nvSpPr>
          <p:cNvPr id="6" name="Rectangle 5"/>
          <p:cNvSpPr/>
          <p:nvPr/>
        </p:nvSpPr>
        <p:spPr>
          <a:xfrm>
            <a:off x="2819400" y="3810000"/>
            <a:ext cx="6248400" cy="2308324"/>
          </a:xfrm>
          <a:prstGeom prst="rect">
            <a:avLst/>
          </a:prstGeom>
          <a:solidFill>
            <a:srgbClr val="FFFFCC"/>
          </a:solidFill>
          <a:ln w="57150">
            <a:solidFill>
              <a:srgbClr val="FFFF00"/>
            </a:solidFill>
          </a:ln>
        </p:spPr>
        <p:txBody>
          <a:bodyPr wrap="square">
            <a:spAutoFit/>
          </a:bodyPr>
          <a:lstStyle/>
          <a:p>
            <a:pPr algn="just"/>
            <a:r>
              <a:rPr lang="en-US" sz="2400" b="1" smtClean="0">
                <a:solidFill>
                  <a:srgbClr val="FF0066"/>
                </a:solidFill>
                <a:latin typeface="Times New Roman" pitchFamily="18" charset="0"/>
                <a:cs typeface="Times New Roman" pitchFamily="18" charset="0"/>
              </a:rPr>
              <a:t>Phối </a:t>
            </a:r>
            <a:r>
              <a:rPr lang="en-US" sz="2400" b="1">
                <a:solidFill>
                  <a:srgbClr val="FF0066"/>
                </a:solidFill>
                <a:latin typeface="Times New Roman" pitchFamily="18" charset="0"/>
                <a:cs typeface="Times New Roman" pitchFamily="18" charset="0"/>
              </a:rPr>
              <a:t>hợp </a:t>
            </a:r>
            <a:r>
              <a:rPr lang="en-US" sz="2400">
                <a:latin typeface="Times New Roman" pitchFamily="18" charset="0"/>
                <a:cs typeface="Times New Roman" pitchFamily="18" charset="0"/>
              </a:rPr>
              <a:t>với </a:t>
            </a:r>
            <a:r>
              <a:rPr lang="en-US" sz="2400" smtClean="0">
                <a:latin typeface="Times New Roman" pitchFamily="18" charset="0"/>
                <a:cs typeface="Times New Roman" pitchFamily="18" charset="0"/>
              </a:rPr>
              <a:t>UBND các </a:t>
            </a:r>
            <a:r>
              <a:rPr lang="en-US" sz="2400">
                <a:latin typeface="Times New Roman" pitchFamily="18" charset="0"/>
                <a:cs typeface="Times New Roman" pitchFamily="18" charset="0"/>
              </a:rPr>
              <a:t>huyện, thị xã, thành phố kiểm tra, rà soát việc chấp hành các quy định của pháp luật về thuế, hướng dẫn các đơn vị được giao thực hiện dịch vụ thu gom, vận chuyển </a:t>
            </a:r>
            <a:r>
              <a:rPr lang="en-US" sz="2400" smtClean="0">
                <a:latin typeface="Times New Roman" pitchFamily="18" charset="0"/>
                <a:cs typeface="Times New Roman" pitchFamily="18" charset="0"/>
              </a:rPr>
              <a:t>CTRSH trên </a:t>
            </a:r>
            <a:r>
              <a:rPr lang="en-US" sz="2400">
                <a:latin typeface="Times New Roman" pitchFamily="18" charset="0"/>
                <a:cs typeface="Times New Roman" pitchFamily="18" charset="0"/>
              </a:rPr>
              <a:t>địa bàn tỉnh về hóa đơn, chứng từ theo quy định hiện hành.  </a:t>
            </a:r>
            <a:endParaRPr lang="vi-VN" sz="2400">
              <a:latin typeface="Times New Roman" pitchFamily="18" charset="0"/>
              <a:cs typeface="Times New Roman" pitchFamily="18" charset="0"/>
            </a:endParaRPr>
          </a:p>
        </p:txBody>
      </p:sp>
      <p:sp>
        <p:nvSpPr>
          <p:cNvPr id="7" name="Rectangle 6"/>
          <p:cNvSpPr/>
          <p:nvPr/>
        </p:nvSpPr>
        <p:spPr>
          <a:xfrm>
            <a:off x="304799" y="4495800"/>
            <a:ext cx="2001445" cy="584775"/>
          </a:xfrm>
          <a:prstGeom prst="rect">
            <a:avLst/>
          </a:prstGeom>
          <a:solidFill>
            <a:srgbClr val="FFFF99"/>
          </a:solidFill>
          <a:ln w="12700">
            <a:solidFill>
              <a:srgbClr val="0000FF"/>
            </a:solidFill>
          </a:ln>
        </p:spPr>
        <p:txBody>
          <a:bodyPr wrap="none">
            <a:spAutoFit/>
          </a:bodyPr>
          <a:lstStyle/>
          <a:p>
            <a:r>
              <a:rPr lang="en-US" sz="3200" b="1">
                <a:solidFill>
                  <a:srgbClr val="FF0066"/>
                </a:solidFill>
                <a:latin typeface="Times New Roman" pitchFamily="18" charset="0"/>
                <a:cs typeface="Times New Roman" pitchFamily="18" charset="0"/>
              </a:rPr>
              <a:t>Cục Thuế </a:t>
            </a:r>
            <a:endParaRPr lang="vi-VN" sz="3200" b="1">
              <a:solidFill>
                <a:srgbClr val="FF0066"/>
              </a:solidFill>
              <a:latin typeface="Times New Roman" pitchFamily="18" charset="0"/>
              <a:cs typeface="Times New Roman" pitchFamily="18" charset="0"/>
            </a:endParaRPr>
          </a:p>
        </p:txBody>
      </p:sp>
    </p:spTree>
    <p:extLst>
      <p:ext uri="{BB962C8B-B14F-4D97-AF65-F5344CB8AC3E}">
        <p14:creationId xmlns:p14="http://schemas.microsoft.com/office/powerpoint/2010/main" val="89477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2900" y="1066800"/>
            <a:ext cx="8458200" cy="1384995"/>
          </a:xfrm>
          <a:prstGeom prst="rect">
            <a:avLst/>
          </a:prstGeom>
        </p:spPr>
        <p:txBody>
          <a:bodyPr wrap="square">
            <a:spAutoFit/>
          </a:bodyPr>
          <a:lstStyle/>
          <a:p>
            <a:pPr algn="just">
              <a:spcBef>
                <a:spcPts val="1200"/>
              </a:spcBef>
              <a:spcAft>
                <a:spcPts val="1200"/>
              </a:spcAft>
            </a:pPr>
            <a:r>
              <a:rPr lang="en-US" sz="2800" smtClean="0">
                <a:solidFill>
                  <a:srgbClr val="0000FF"/>
                </a:solidFill>
                <a:latin typeface="Times New Roman" pitchFamily="18" charset="0"/>
                <a:cs typeface="Times New Roman" pitchFamily="18" charset="0"/>
              </a:rPr>
              <a:t>a</a:t>
            </a:r>
            <a:r>
              <a:rPr lang="en-US" sz="2800">
                <a:solidFill>
                  <a:srgbClr val="0000FF"/>
                </a:solidFill>
                <a:latin typeface="Times New Roman" pitchFamily="18" charset="0"/>
                <a:cs typeface="Times New Roman" pitchFamily="18" charset="0"/>
              </a:rPr>
              <a:t>) Tổ chức lựa chọn đơn vị cung cấp dịch vụ thu gom, vận chuyển CTRSH </a:t>
            </a:r>
            <a:r>
              <a:rPr lang="en-US" sz="2800" smtClean="0">
                <a:solidFill>
                  <a:srgbClr val="0000FF"/>
                </a:solidFill>
                <a:latin typeface="Times New Roman" pitchFamily="18" charset="0"/>
                <a:cs typeface="Times New Roman" pitchFamily="18" charset="0"/>
              </a:rPr>
              <a:t>trên </a:t>
            </a:r>
            <a:r>
              <a:rPr lang="en-US" sz="2800">
                <a:solidFill>
                  <a:srgbClr val="0000FF"/>
                </a:solidFill>
                <a:latin typeface="Times New Roman" pitchFamily="18" charset="0"/>
                <a:cs typeface="Times New Roman" pitchFamily="18" charset="0"/>
              </a:rPr>
              <a:t>địa bàn quản lý theo quy định của pháp luật</a:t>
            </a:r>
            <a:r>
              <a:rPr lang="en-US" sz="2800" smtClean="0">
                <a:solidFill>
                  <a:srgbClr val="0000FF"/>
                </a:solidFill>
                <a:latin typeface="Times New Roman" pitchFamily="18" charset="0"/>
                <a:cs typeface="Times New Roman" pitchFamily="18" charset="0"/>
              </a:rPr>
              <a:t>.</a:t>
            </a:r>
            <a:endParaRPr lang="vi-VN" sz="2800">
              <a:solidFill>
                <a:srgbClr val="0000FF"/>
              </a:solidFill>
              <a:latin typeface="Times New Roman" pitchFamily="18" charset="0"/>
              <a:cs typeface="Times New Roman" pitchFamily="18" charset="0"/>
            </a:endParaRPr>
          </a:p>
        </p:txBody>
      </p:sp>
      <p:sp>
        <p:nvSpPr>
          <p:cNvPr id="7" name="Rectangle 6"/>
          <p:cNvSpPr/>
          <p:nvPr/>
        </p:nvSpPr>
        <p:spPr>
          <a:xfrm>
            <a:off x="0" y="7832"/>
            <a:ext cx="9144000" cy="5847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ctr"/>
            <a:r>
              <a:rPr lang="en-US" sz="3200" b="1" smtClean="0">
                <a:solidFill>
                  <a:srgbClr val="FF0000"/>
                </a:solidFill>
                <a:latin typeface="Times New Roman" pitchFamily="18" charset="0"/>
                <a:cs typeface="Times New Roman" pitchFamily="18" charset="0"/>
              </a:rPr>
              <a:t>Ủy </a:t>
            </a:r>
            <a:r>
              <a:rPr lang="en-US" sz="3200" b="1">
                <a:solidFill>
                  <a:srgbClr val="FF0000"/>
                </a:solidFill>
                <a:latin typeface="Times New Roman" pitchFamily="18" charset="0"/>
                <a:cs typeface="Times New Roman" pitchFamily="18" charset="0"/>
              </a:rPr>
              <a:t>ban nhân dân các huyện, thành phố, thị xã</a:t>
            </a:r>
            <a:endParaRPr lang="vi-VN" sz="3200" b="1">
              <a:solidFill>
                <a:srgbClr val="FF0000"/>
              </a:solidFill>
              <a:latin typeface="Times New Roman" pitchFamily="18" charset="0"/>
              <a:cs typeface="Times New Roman" pitchFamily="18" charset="0"/>
            </a:endParaRPr>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438400"/>
            <a:ext cx="4399189" cy="3505201"/>
          </a:xfrm>
          <a:prstGeom prst="rect">
            <a:avLst/>
          </a:prstGeom>
          <a:ln>
            <a:noFill/>
          </a:ln>
          <a:effectLst>
            <a:glow rad="139700">
              <a:schemeClr val="accent2">
                <a:satMod val="175000"/>
                <a:alpha val="40000"/>
              </a:schemeClr>
            </a:glow>
            <a:outerShdw dist="35921" dir="2700000" algn="ctr" rotWithShape="0">
              <a:schemeClr val="bg2"/>
            </a:outerShdw>
          </a:effectLst>
          <a:scene3d>
            <a:camera prst="perspectiveContrastingLef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00743" y="2590800"/>
            <a:ext cx="3962400" cy="3970318"/>
          </a:xfrm>
          <a:prstGeom prst="rect">
            <a:avLst/>
          </a:prstGeom>
        </p:spPr>
        <p:txBody>
          <a:bodyPr wrap="square">
            <a:spAutoFit/>
          </a:bodyPr>
          <a:lstStyle/>
          <a:p>
            <a:pPr algn="just">
              <a:spcBef>
                <a:spcPts val="1200"/>
              </a:spcBef>
              <a:spcAft>
                <a:spcPts val="1200"/>
              </a:spcAft>
            </a:pPr>
            <a:r>
              <a:rPr lang="en-US" sz="2800">
                <a:solidFill>
                  <a:srgbClr val="009900"/>
                </a:solidFill>
                <a:latin typeface="Times New Roman" pitchFamily="18" charset="0"/>
                <a:cs typeface="Times New Roman" pitchFamily="18" charset="0"/>
              </a:rPr>
              <a:t>b) Tổ chức tuyên truyền, phổ biến về việc thu giá dịch vụ thu gom, vận chuyển CTRSH trên địa bàn quản lý nhằm nâng cao ý thức, trách nhiệm trong việc nộp tiền dịch vụ thu gom, vận chuyển CTRSH;</a:t>
            </a:r>
            <a:endParaRPr lang="vi-VN" sz="2800">
              <a:solidFill>
                <a:srgbClr val="009900"/>
              </a:solidFill>
              <a:latin typeface="Times New Roman" pitchFamily="18" charset="0"/>
              <a:cs typeface="Times New Roman" pitchFamily="18" charset="0"/>
            </a:endParaRPr>
          </a:p>
        </p:txBody>
      </p:sp>
    </p:spTree>
    <p:extLst>
      <p:ext uri="{BB962C8B-B14F-4D97-AF65-F5344CB8AC3E}">
        <p14:creationId xmlns:p14="http://schemas.microsoft.com/office/powerpoint/2010/main" val="1756608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143000"/>
            <a:ext cx="8534400" cy="3416320"/>
          </a:xfrm>
          <a:prstGeom prst="rect">
            <a:avLst/>
          </a:prstGeom>
        </p:spPr>
        <p:txBody>
          <a:bodyPr wrap="square">
            <a:spAutoFit/>
          </a:bodyPr>
          <a:lstStyle/>
          <a:p>
            <a:pPr algn="just">
              <a:spcBef>
                <a:spcPts val="1200"/>
              </a:spcBef>
              <a:spcAft>
                <a:spcPts val="1200"/>
              </a:spcAft>
            </a:pPr>
            <a:r>
              <a:rPr lang="en-US" sz="2800">
                <a:solidFill>
                  <a:srgbClr val="FF00FF"/>
                </a:solidFill>
                <a:latin typeface="Times New Roman" pitchFamily="18" charset="0"/>
                <a:cs typeface="Times New Roman" pitchFamily="18" charset="0"/>
              </a:rPr>
              <a:t>c) Kiểm tra, giám sát việc thu giá dịch vụ của các tổ chức trên địa bàn, đảm bảo thu đúng, thu đủ, đáp ứng mục tiêu giảm chi ngân sách địa phương. </a:t>
            </a:r>
            <a:endParaRPr lang="vi-VN" sz="2800">
              <a:solidFill>
                <a:srgbClr val="FF00FF"/>
              </a:solidFill>
              <a:latin typeface="Times New Roman" pitchFamily="18" charset="0"/>
              <a:cs typeface="Times New Roman" pitchFamily="18" charset="0"/>
            </a:endParaRPr>
          </a:p>
          <a:p>
            <a:pPr algn="just">
              <a:spcBef>
                <a:spcPts val="1200"/>
              </a:spcBef>
              <a:spcAft>
                <a:spcPts val="1200"/>
              </a:spcAft>
            </a:pPr>
            <a:r>
              <a:rPr lang="en-US" sz="2800" smtClean="0">
                <a:solidFill>
                  <a:srgbClr val="FF6600"/>
                </a:solidFill>
                <a:latin typeface="Times New Roman" pitchFamily="18" charset="0"/>
                <a:cs typeface="Times New Roman" pitchFamily="18" charset="0"/>
              </a:rPr>
              <a:t>d</a:t>
            </a:r>
            <a:r>
              <a:rPr lang="en-US" sz="2800">
                <a:solidFill>
                  <a:srgbClr val="FF6600"/>
                </a:solidFill>
                <a:latin typeface="Times New Roman" pitchFamily="18" charset="0"/>
                <a:cs typeface="Times New Roman" pitchFamily="18" charset="0"/>
              </a:rPr>
              <a:t>) Chỉ đạo, hướng dẫn </a:t>
            </a:r>
            <a:r>
              <a:rPr lang="en-US" sz="2800" smtClean="0">
                <a:solidFill>
                  <a:srgbClr val="FF6600"/>
                </a:solidFill>
                <a:latin typeface="Times New Roman" pitchFamily="18" charset="0"/>
                <a:cs typeface="Times New Roman" pitchFamily="18" charset="0"/>
              </a:rPr>
              <a:t>UBND các </a:t>
            </a:r>
            <a:r>
              <a:rPr lang="en-US" sz="2800">
                <a:solidFill>
                  <a:srgbClr val="FF6600"/>
                </a:solidFill>
                <a:latin typeface="Times New Roman" pitchFamily="18" charset="0"/>
                <a:cs typeface="Times New Roman" pitchFamily="18" charset="0"/>
              </a:rPr>
              <a:t>xã, phường, thị trấn về địa điểm tập kết rác, lộ trình thu gom và quản lý thực hiện việc thu gom, vận chuyển </a:t>
            </a:r>
            <a:r>
              <a:rPr lang="en-US" sz="2800" smtClean="0">
                <a:solidFill>
                  <a:srgbClr val="FF6600"/>
                </a:solidFill>
                <a:latin typeface="Times New Roman" pitchFamily="18" charset="0"/>
                <a:cs typeface="Times New Roman" pitchFamily="18" charset="0"/>
              </a:rPr>
              <a:t>CTRSH đến </a:t>
            </a:r>
            <a:r>
              <a:rPr lang="en-US" sz="2800">
                <a:solidFill>
                  <a:srgbClr val="FF6600"/>
                </a:solidFill>
                <a:latin typeface="Times New Roman" pitchFamily="18" charset="0"/>
                <a:cs typeface="Times New Roman" pitchFamily="18" charset="0"/>
              </a:rPr>
              <a:t>điểm tập kết, các bãi rác tập trung của địa phương theo quy định. </a:t>
            </a:r>
            <a:endParaRPr lang="vi-VN" sz="2800">
              <a:solidFill>
                <a:srgbClr val="FF6600"/>
              </a:solidFill>
              <a:latin typeface="Times New Roman" pitchFamily="18" charset="0"/>
              <a:cs typeface="Times New Roman" pitchFamily="18" charset="0"/>
            </a:endParaRPr>
          </a:p>
        </p:txBody>
      </p:sp>
      <p:sp>
        <p:nvSpPr>
          <p:cNvPr id="5" name="Rectangle 4"/>
          <p:cNvSpPr/>
          <p:nvPr/>
        </p:nvSpPr>
        <p:spPr>
          <a:xfrm>
            <a:off x="0" y="101025"/>
            <a:ext cx="9144000" cy="5847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ctr"/>
            <a:r>
              <a:rPr lang="en-US" sz="3200" b="1" smtClean="0">
                <a:solidFill>
                  <a:srgbClr val="FF0000"/>
                </a:solidFill>
                <a:latin typeface="Times New Roman" pitchFamily="18" charset="0"/>
                <a:cs typeface="Times New Roman" pitchFamily="18" charset="0"/>
              </a:rPr>
              <a:t> </a:t>
            </a:r>
            <a:r>
              <a:rPr lang="en-US" sz="3200" b="1">
                <a:solidFill>
                  <a:srgbClr val="FF0000"/>
                </a:solidFill>
                <a:latin typeface="Times New Roman" pitchFamily="18" charset="0"/>
                <a:cs typeface="Times New Roman" pitchFamily="18" charset="0"/>
              </a:rPr>
              <a:t>Ủy ban nhân dân các huyện, thành phố, thị xã</a:t>
            </a:r>
            <a:endParaRPr lang="vi-VN" sz="32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94082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42900" y="990600"/>
            <a:ext cx="8458200" cy="4278094"/>
          </a:xfrm>
          <a:prstGeom prst="rect">
            <a:avLst/>
          </a:prstGeom>
        </p:spPr>
        <p:txBody>
          <a:bodyPr wrap="square">
            <a:spAutoFit/>
          </a:bodyPr>
          <a:lstStyle/>
          <a:p>
            <a:pPr algn="just">
              <a:spcBef>
                <a:spcPts val="1200"/>
              </a:spcBef>
              <a:spcAft>
                <a:spcPts val="1200"/>
              </a:spcAft>
            </a:pPr>
            <a:r>
              <a:rPr lang="en-US" sz="2800">
                <a:solidFill>
                  <a:srgbClr val="0000FF"/>
                </a:solidFill>
                <a:latin typeface="Times New Roman" pitchFamily="18" charset="0"/>
                <a:cs typeface="Times New Roman" pitchFamily="18" charset="0"/>
              </a:rPr>
              <a:t>e) Chỉ đạo các các đơn vị trực thuộc kiểm tra, giám sát việc thực hiện của đơn vị cung cấp dịch vụ thu gom, vận chuyển CTRSH trên địa bàn quản lý để nâng cao chất lượng dịch vụ; kịp thời chấn chỉnh và có biện pháp xử lý đối với các sai phạm của đơn vị cung cấp dịch vụ thu gom, vận chuyển.</a:t>
            </a:r>
            <a:endParaRPr lang="vi-VN" sz="2800">
              <a:solidFill>
                <a:srgbClr val="0000FF"/>
              </a:solidFill>
              <a:latin typeface="Times New Roman" pitchFamily="18" charset="0"/>
              <a:cs typeface="Times New Roman" pitchFamily="18" charset="0"/>
            </a:endParaRPr>
          </a:p>
          <a:p>
            <a:pPr algn="just">
              <a:spcBef>
                <a:spcPts val="1200"/>
              </a:spcBef>
              <a:spcAft>
                <a:spcPts val="1200"/>
              </a:spcAft>
            </a:pPr>
            <a:r>
              <a:rPr lang="en-US" sz="2800">
                <a:solidFill>
                  <a:srgbClr val="0000FF"/>
                </a:solidFill>
                <a:latin typeface="Times New Roman" pitchFamily="18" charset="0"/>
                <a:cs typeface="Times New Roman" pitchFamily="18" charset="0"/>
              </a:rPr>
              <a:t>g) Chỉ đạo công tác tuyên truyền, nâng cao ý thức của nhân dân trong việc thanh toán giá dịch vụ và tham gia giám sát chất lượng dịch vụ do các đơn vị thực hiện. </a:t>
            </a:r>
            <a:endParaRPr lang="vi-VN" sz="2800">
              <a:solidFill>
                <a:srgbClr val="0000FF"/>
              </a:solidFill>
              <a:latin typeface="Times New Roman" pitchFamily="18" charset="0"/>
              <a:cs typeface="Times New Roman" pitchFamily="18" charset="0"/>
            </a:endParaRPr>
          </a:p>
        </p:txBody>
      </p:sp>
      <p:sp>
        <p:nvSpPr>
          <p:cNvPr id="7" name="Rectangle 6"/>
          <p:cNvSpPr/>
          <p:nvPr/>
        </p:nvSpPr>
        <p:spPr>
          <a:xfrm>
            <a:off x="0" y="7832"/>
            <a:ext cx="9144000" cy="5847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ctr"/>
            <a:r>
              <a:rPr lang="en-US" sz="3200" b="1" smtClean="0">
                <a:solidFill>
                  <a:srgbClr val="FF0000"/>
                </a:solidFill>
                <a:latin typeface="Times New Roman" pitchFamily="18" charset="0"/>
                <a:cs typeface="Times New Roman" pitchFamily="18" charset="0"/>
              </a:rPr>
              <a:t>Ủy </a:t>
            </a:r>
            <a:r>
              <a:rPr lang="en-US" sz="3200" b="1">
                <a:solidFill>
                  <a:srgbClr val="FF0000"/>
                </a:solidFill>
                <a:latin typeface="Times New Roman" pitchFamily="18" charset="0"/>
                <a:cs typeface="Times New Roman" pitchFamily="18" charset="0"/>
              </a:rPr>
              <a:t>ban nhân dân các huyện, thành phố, thị xã</a:t>
            </a:r>
            <a:endParaRPr lang="vi-VN" sz="32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97650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78971" y="702991"/>
            <a:ext cx="8382000" cy="584775"/>
          </a:xfrm>
          <a:prstGeom prst="rect">
            <a:avLst/>
          </a:prstGeom>
          <a:ln>
            <a:solidFill>
              <a:srgbClr val="0000FF"/>
            </a:solidFill>
          </a:ln>
        </p:spPr>
        <p:txBody>
          <a:bodyPr wrap="square">
            <a:spAutoFit/>
          </a:bodyPr>
          <a:lstStyle/>
          <a:p>
            <a:r>
              <a:rPr lang="en-US" sz="3200" b="1">
                <a:solidFill>
                  <a:srgbClr val="FF0000"/>
                </a:solidFill>
                <a:latin typeface="Times New Roman" pitchFamily="18" charset="0"/>
                <a:cs typeface="Times New Roman" pitchFamily="18" charset="0"/>
              </a:rPr>
              <a:t>Quyết định này có hiệu lực từ ngày </a:t>
            </a:r>
            <a:r>
              <a:rPr lang="en-US" sz="3200" b="1" smtClean="0">
                <a:solidFill>
                  <a:srgbClr val="FF0000"/>
                </a:solidFill>
                <a:latin typeface="Times New Roman" pitchFamily="18" charset="0"/>
                <a:cs typeface="Times New Roman" pitchFamily="18" charset="0"/>
              </a:rPr>
              <a:t>01/3/2022</a:t>
            </a:r>
            <a:endParaRPr lang="vi-VN" sz="3200" b="1">
              <a:solidFill>
                <a:srgbClr val="FF0000"/>
              </a:solidFill>
              <a:latin typeface="Times New Roman" pitchFamily="18" charset="0"/>
              <a:cs typeface="Times New Roman" pitchFamily="18" charset="0"/>
            </a:endParaRPr>
          </a:p>
        </p:txBody>
      </p:sp>
      <p:sp>
        <p:nvSpPr>
          <p:cNvPr id="7" name="Rectangle 6"/>
          <p:cNvSpPr/>
          <p:nvPr/>
        </p:nvSpPr>
        <p:spPr>
          <a:xfrm>
            <a:off x="914400" y="1578429"/>
            <a:ext cx="6917871" cy="914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000" b="1" smtClean="0">
                <a:latin typeface="Times New Roman" pitchFamily="18" charset="0"/>
                <a:cs typeface="Times New Roman" pitchFamily="18" charset="0"/>
              </a:rPr>
              <a:t>THAY THẾ</a:t>
            </a:r>
            <a:endParaRPr lang="vi-VN" sz="4000" b="1">
              <a:latin typeface="Times New Roman" pitchFamily="18" charset="0"/>
              <a:cs typeface="Times New Roman" pitchFamily="18" charset="0"/>
            </a:endParaRPr>
          </a:p>
        </p:txBody>
      </p:sp>
      <p:sp>
        <p:nvSpPr>
          <p:cNvPr id="8" name="Down Arrow 7"/>
          <p:cNvSpPr/>
          <p:nvPr/>
        </p:nvSpPr>
        <p:spPr>
          <a:xfrm>
            <a:off x="1524000" y="2667000"/>
            <a:ext cx="1981200" cy="990600"/>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vi-VN"/>
          </a:p>
        </p:txBody>
      </p:sp>
      <p:sp>
        <p:nvSpPr>
          <p:cNvPr id="9" name="Down Arrow 8"/>
          <p:cNvSpPr/>
          <p:nvPr/>
        </p:nvSpPr>
        <p:spPr>
          <a:xfrm>
            <a:off x="5486400" y="2667000"/>
            <a:ext cx="1981200" cy="990600"/>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vi-VN"/>
          </a:p>
        </p:txBody>
      </p:sp>
      <p:sp>
        <p:nvSpPr>
          <p:cNvPr id="10" name="Rounded Rectangle 9"/>
          <p:cNvSpPr/>
          <p:nvPr/>
        </p:nvSpPr>
        <p:spPr>
          <a:xfrm>
            <a:off x="171450" y="3787676"/>
            <a:ext cx="4190999" cy="25908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400">
                <a:latin typeface="Times New Roman" pitchFamily="18" charset="0"/>
                <a:cs typeface="Times New Roman" pitchFamily="18" charset="0"/>
              </a:rPr>
              <a:t>Quyết định số 23/2017/QĐ-UBND ngày 13/12/2017 của UBND tỉnh </a:t>
            </a:r>
            <a:r>
              <a:rPr lang="en-US" sz="2400" smtClean="0">
                <a:latin typeface="Times New Roman" pitchFamily="18" charset="0"/>
                <a:cs typeface="Times New Roman" pitchFamily="18" charset="0"/>
              </a:rPr>
              <a:t>về </a:t>
            </a:r>
            <a:r>
              <a:rPr lang="en-US" sz="2400">
                <a:latin typeface="Times New Roman" pitchFamily="18" charset="0"/>
                <a:cs typeface="Times New Roman" pitchFamily="18" charset="0"/>
              </a:rPr>
              <a:t>việc Ban hành quy định về giá dịch vụ thu gom, vận chuyển rác thải sinh hoạt trên địa bàn tỉnh Trà Vinh</a:t>
            </a:r>
            <a:endParaRPr lang="vi-VN" sz="2400">
              <a:latin typeface="Times New Roman" pitchFamily="18" charset="0"/>
              <a:cs typeface="Times New Roman" pitchFamily="18" charset="0"/>
            </a:endParaRPr>
          </a:p>
        </p:txBody>
      </p:sp>
      <p:sp>
        <p:nvSpPr>
          <p:cNvPr id="11" name="Rounded Rectangle 10"/>
          <p:cNvSpPr/>
          <p:nvPr/>
        </p:nvSpPr>
        <p:spPr>
          <a:xfrm>
            <a:off x="4724400" y="3841552"/>
            <a:ext cx="3831771" cy="253692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a:latin typeface="Times New Roman" pitchFamily="18" charset="0"/>
                <a:cs typeface="Times New Roman" pitchFamily="18" charset="0"/>
              </a:rPr>
              <a:t>Quyết định số 37/2019/QĐ-UBND ngày 27/12/2019 của UBND tỉnh </a:t>
            </a:r>
            <a:r>
              <a:rPr lang="en-US" sz="2400" smtClean="0">
                <a:latin typeface="Times New Roman" pitchFamily="18" charset="0"/>
                <a:cs typeface="Times New Roman" pitchFamily="18" charset="0"/>
              </a:rPr>
              <a:t>sửa </a:t>
            </a:r>
            <a:r>
              <a:rPr lang="en-US" sz="2400">
                <a:latin typeface="Times New Roman" pitchFamily="18" charset="0"/>
                <a:cs typeface="Times New Roman" pitchFamily="18" charset="0"/>
              </a:rPr>
              <a:t>đổi, bổ sung một số nội dung của Quyết định số 23/2017/QĐ-UBND </a:t>
            </a:r>
            <a:endParaRPr lang="vi-VN" sz="2400">
              <a:latin typeface="Times New Roman" pitchFamily="18" charset="0"/>
              <a:cs typeface="Times New Roman" pitchFamily="18" charset="0"/>
            </a:endParaRPr>
          </a:p>
        </p:txBody>
      </p:sp>
    </p:spTree>
    <p:extLst>
      <p:ext uri="{BB962C8B-B14F-4D97-AF65-F5344CB8AC3E}">
        <p14:creationId xmlns:p14="http://schemas.microsoft.com/office/powerpoint/2010/main" val="5602377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1368" y="228600"/>
            <a:ext cx="8670231" cy="58477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3200" b="1" smtClean="0">
                <a:solidFill>
                  <a:srgbClr val="0000FF"/>
                </a:solidFill>
                <a:latin typeface="Times New Roman" pitchFamily="18" charset="0"/>
                <a:cs typeface="Times New Roman" pitchFamily="18" charset="0"/>
              </a:rPr>
              <a:t> </a:t>
            </a:r>
            <a:r>
              <a:rPr lang="en-US" sz="3200" b="1">
                <a:solidFill>
                  <a:srgbClr val="0000FF"/>
                </a:solidFill>
                <a:latin typeface="Times New Roman" pitchFamily="18" charset="0"/>
                <a:cs typeface="Times New Roman" pitchFamily="18" charset="0"/>
              </a:rPr>
              <a:t>Ủy ban nhân dân các xã, phường, thị trấn</a:t>
            </a:r>
            <a:endParaRPr lang="vi-VN" sz="3200" b="1">
              <a:solidFill>
                <a:srgbClr val="0000FF"/>
              </a:solidFill>
              <a:latin typeface="Times New Roman" pitchFamily="18" charset="0"/>
              <a:cs typeface="Times New Roman" pitchFamily="18" charset="0"/>
            </a:endParaRPr>
          </a:p>
        </p:txBody>
      </p:sp>
      <p:sp>
        <p:nvSpPr>
          <p:cNvPr id="5" name="Rectangle 4"/>
          <p:cNvSpPr/>
          <p:nvPr/>
        </p:nvSpPr>
        <p:spPr>
          <a:xfrm>
            <a:off x="4191000" y="1066800"/>
            <a:ext cx="4800599" cy="221599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en-US" sz="2400" smtClean="0">
                <a:solidFill>
                  <a:srgbClr val="0000FF"/>
                </a:solidFill>
                <a:latin typeface="Times New Roman" pitchFamily="18" charset="0"/>
                <a:cs typeface="Times New Roman" pitchFamily="18" charset="0"/>
              </a:rPr>
              <a:t>c</a:t>
            </a:r>
            <a:r>
              <a:rPr lang="en-US" sz="2400">
                <a:solidFill>
                  <a:srgbClr val="0000FF"/>
                </a:solidFill>
                <a:latin typeface="Times New Roman" pitchFamily="18" charset="0"/>
                <a:cs typeface="Times New Roman" pitchFamily="18" charset="0"/>
              </a:rPr>
              <a:t>) Tuyên truyền, nâng cao ý thức của nhân dân trong việc thanh toán dịch vụ thu gom, vận chuyển </a:t>
            </a:r>
            <a:r>
              <a:rPr lang="en-US" sz="2400" smtClean="0">
                <a:solidFill>
                  <a:srgbClr val="0000FF"/>
                </a:solidFill>
                <a:latin typeface="Times New Roman" pitchFamily="18" charset="0"/>
                <a:cs typeface="Times New Roman" pitchFamily="18" charset="0"/>
              </a:rPr>
              <a:t>CTRSH và </a:t>
            </a:r>
            <a:r>
              <a:rPr lang="en-US" sz="2400">
                <a:solidFill>
                  <a:srgbClr val="0000FF"/>
                </a:solidFill>
                <a:latin typeface="Times New Roman" pitchFamily="18" charset="0"/>
                <a:cs typeface="Times New Roman" pitchFamily="18" charset="0"/>
              </a:rPr>
              <a:t>tham gia giám sát chất lượng dịch vụ của các đơn vị thực hiện.</a:t>
            </a:r>
            <a:r>
              <a:rPr lang="vi-VN" sz="2400">
                <a:solidFill>
                  <a:srgbClr val="0000FF"/>
                </a:solidFill>
                <a:latin typeface="Times New Roman" pitchFamily="18" charset="0"/>
                <a:cs typeface="Times New Roman" pitchFamily="18" charset="0"/>
              </a:rPr>
              <a:t>/.</a:t>
            </a:r>
          </a:p>
          <a:p>
            <a:r>
              <a:rPr lang="en-US"/>
              <a:t>  </a:t>
            </a:r>
            <a:endParaRPr lang="vi-VN"/>
          </a:p>
        </p:txBody>
      </p:sp>
      <p:sp>
        <p:nvSpPr>
          <p:cNvPr id="6" name="Rectangle 5"/>
          <p:cNvSpPr/>
          <p:nvPr/>
        </p:nvSpPr>
        <p:spPr>
          <a:xfrm>
            <a:off x="228600" y="1066800"/>
            <a:ext cx="2743200" cy="341632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algn="just"/>
            <a:r>
              <a:rPr lang="en-US" sz="2400">
                <a:solidFill>
                  <a:srgbClr val="FF0000"/>
                </a:solidFill>
                <a:latin typeface="Times New Roman" pitchFamily="18" charset="0"/>
                <a:cs typeface="Times New Roman" pitchFamily="18" charset="0"/>
              </a:rPr>
              <a:t>a) Kiểm tra, giám sát việc thu gom, vận chuyển </a:t>
            </a:r>
            <a:r>
              <a:rPr lang="en-US" sz="2400" smtClean="0">
                <a:solidFill>
                  <a:srgbClr val="FF0000"/>
                </a:solidFill>
                <a:latin typeface="Times New Roman" pitchFamily="18" charset="0"/>
                <a:cs typeface="Times New Roman" pitchFamily="18" charset="0"/>
              </a:rPr>
              <a:t>CTRSH trên </a:t>
            </a:r>
            <a:r>
              <a:rPr lang="en-US" sz="2400">
                <a:solidFill>
                  <a:srgbClr val="FF0000"/>
                </a:solidFill>
                <a:latin typeface="Times New Roman" pitchFamily="18" charset="0"/>
                <a:cs typeface="Times New Roman" pitchFamily="18" charset="0"/>
              </a:rPr>
              <a:t>địa bàn quản lý đến điểm tập kết theo lộ trình đã được </a:t>
            </a:r>
            <a:r>
              <a:rPr lang="en-US" sz="2400" smtClean="0">
                <a:solidFill>
                  <a:srgbClr val="FF0000"/>
                </a:solidFill>
                <a:latin typeface="Times New Roman" pitchFamily="18" charset="0"/>
                <a:cs typeface="Times New Roman" pitchFamily="18" charset="0"/>
              </a:rPr>
              <a:t>UBND huyện</a:t>
            </a:r>
            <a:r>
              <a:rPr lang="en-US" sz="2400">
                <a:solidFill>
                  <a:srgbClr val="FF0000"/>
                </a:solidFill>
                <a:latin typeface="Times New Roman" pitchFamily="18" charset="0"/>
                <a:cs typeface="Times New Roman" pitchFamily="18" charset="0"/>
              </a:rPr>
              <a:t>, thị xã, thành phố hướng dẫn thực hiện.</a:t>
            </a:r>
            <a:endParaRPr lang="vi-VN" sz="2400">
              <a:solidFill>
                <a:srgbClr val="FF0000"/>
              </a:solidFill>
              <a:latin typeface="Times New Roman" pitchFamily="18" charset="0"/>
              <a:cs typeface="Times New Roman" pitchFamily="18" charset="0"/>
            </a:endParaRPr>
          </a:p>
        </p:txBody>
      </p:sp>
      <p:sp>
        <p:nvSpPr>
          <p:cNvPr id="7" name="Rectangle 6"/>
          <p:cNvSpPr/>
          <p:nvPr/>
        </p:nvSpPr>
        <p:spPr>
          <a:xfrm>
            <a:off x="3581400" y="3810000"/>
            <a:ext cx="4876800" cy="193899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just"/>
            <a:r>
              <a:rPr lang="en-US" sz="2400">
                <a:solidFill>
                  <a:srgbClr val="009900"/>
                </a:solidFill>
                <a:latin typeface="Times New Roman" pitchFamily="18" charset="0"/>
                <a:cs typeface="Times New Roman" pitchFamily="18" charset="0"/>
              </a:rPr>
              <a:t>b) Kiểm tra việc thông báo công khai, niêm yết về các đối tượng sử dụng dịch vụ thu gom, vận chuyển </a:t>
            </a:r>
            <a:r>
              <a:rPr lang="en-US" sz="2400" smtClean="0">
                <a:solidFill>
                  <a:srgbClr val="009900"/>
                </a:solidFill>
                <a:latin typeface="Times New Roman" pitchFamily="18" charset="0"/>
                <a:cs typeface="Times New Roman" pitchFamily="18" charset="0"/>
              </a:rPr>
              <a:t>CTRSH, </a:t>
            </a:r>
            <a:r>
              <a:rPr lang="en-US" sz="2400">
                <a:solidFill>
                  <a:srgbClr val="009900"/>
                </a:solidFill>
                <a:latin typeface="Times New Roman" pitchFamily="18" charset="0"/>
                <a:cs typeface="Times New Roman" pitchFamily="18" charset="0"/>
              </a:rPr>
              <a:t>mức giá và các thủ tục thu, nộp tiền dịch vụ theo quy định.</a:t>
            </a:r>
            <a:endParaRPr lang="vi-VN" sz="2400">
              <a:solidFill>
                <a:srgbClr val="009900"/>
              </a:solidFill>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97" y="4744104"/>
            <a:ext cx="3455403" cy="20097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4083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A89EF5D-F5DE-47B1-B80E-3E08BA6FE276}"/>
              </a:ext>
            </a:extLst>
          </p:cNvPr>
          <p:cNvSpPr>
            <a:spLocks noGrp="1"/>
          </p:cNvSpPr>
          <p:nvPr>
            <p:ph type="ctrTitle"/>
          </p:nvPr>
        </p:nvSpPr>
        <p:spPr>
          <a:xfrm>
            <a:off x="798022" y="1956717"/>
            <a:ext cx="7460672" cy="1413056"/>
          </a:xfrm>
        </p:spPr>
        <p:txBody>
          <a:bodyPr>
            <a:normAutofit/>
          </a:bodyPr>
          <a:lstStyle/>
          <a:p>
            <a:pPr algn="ctr"/>
            <a:r>
              <a:rPr lang="en-US" sz="2400" b="1" dirty="0">
                <a:solidFill>
                  <a:srgbClr val="002060"/>
                </a:solidFill>
                <a:latin typeface="Arial" panose="020B0604020202020204" pitchFamily="34" charset="0"/>
                <a:cs typeface="Arial" panose="020B0604020202020204" pitchFamily="34" charset="0"/>
              </a:rPr>
              <a:t>NHỮNG ĐIỂM MỚI VỀ TIÊU CHÍ MÔI TRƯỜNG TRONG XÂY DỰNG NÔNG THÔN MỚI </a:t>
            </a:r>
            <a:br>
              <a:rPr lang="en-US" sz="2400" b="1" dirty="0">
                <a:solidFill>
                  <a:srgbClr val="002060"/>
                </a:solidFill>
                <a:latin typeface="Arial" panose="020B0604020202020204" pitchFamily="34" charset="0"/>
                <a:cs typeface="Arial" panose="020B0604020202020204" pitchFamily="34" charset="0"/>
              </a:rPr>
            </a:br>
            <a:r>
              <a:rPr lang="en-US" sz="2400" b="1" dirty="0">
                <a:solidFill>
                  <a:srgbClr val="002060"/>
                </a:solidFill>
                <a:latin typeface="Arial" panose="020B0604020202020204" pitchFamily="34" charset="0"/>
                <a:cs typeface="Arial" panose="020B0604020202020204" pitchFamily="34" charset="0"/>
              </a:rPr>
              <a:t>GIAI ĐOẠN 2021-2025</a:t>
            </a:r>
          </a:p>
        </p:txBody>
      </p:sp>
    </p:spTree>
    <p:extLst>
      <p:ext uri="{BB962C8B-B14F-4D97-AF65-F5344CB8AC3E}">
        <p14:creationId xmlns:p14="http://schemas.microsoft.com/office/powerpoint/2010/main" val="34750143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 xmlns:a16="http://schemas.microsoft.com/office/drawing/2014/main" id="{6E82668F-EFF0-466D-9F63-EA81C2A77EEF}"/>
              </a:ext>
            </a:extLst>
          </p:cNvPr>
          <p:cNvSpPr>
            <a:spLocks noGrp="1"/>
          </p:cNvSpPr>
          <p:nvPr>
            <p:ph idx="1"/>
          </p:nvPr>
        </p:nvSpPr>
        <p:spPr>
          <a:xfrm>
            <a:off x="536651" y="1268730"/>
            <a:ext cx="8129367" cy="3762357"/>
          </a:xfrm>
        </p:spPr>
        <p:txBody>
          <a:bodyPr>
            <a:normAutofit/>
          </a:bodyPr>
          <a:lstStyle/>
          <a:p>
            <a:pPr marL="0" indent="0" algn="ctr">
              <a:buNone/>
            </a:pPr>
            <a:r>
              <a:rPr lang="en-US" b="1" u="sng" dirty="0">
                <a:solidFill>
                  <a:srgbClr val="002060"/>
                </a:solidFill>
              </a:rPr>
              <a:t>NỘI DUNG</a:t>
            </a:r>
          </a:p>
          <a:p>
            <a:pPr marL="385763" indent="-385763" algn="just">
              <a:buSzPct val="100000"/>
              <a:buFont typeface="+mj-lt"/>
              <a:buAutoNum type="arabicPeriod"/>
            </a:pPr>
            <a:r>
              <a:rPr lang="en-US" sz="1950"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Bối</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cảnh</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xây</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dựng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tiêu</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chí</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môi</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trường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trong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xây</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dựng</a:t>
            </a:r>
            <a:r>
              <a:rPr lang="en-US" b="1" dirty="0">
                <a:solidFill>
                  <a:srgbClr val="002060"/>
                </a:solidFill>
                <a:latin typeface="Arial" panose="020B0604020202020204" pitchFamily="34" charset="0"/>
                <a:cs typeface="Arial" panose="020B0604020202020204" pitchFamily="34" charset="0"/>
              </a:rPr>
              <a:t> NTM </a:t>
            </a:r>
            <a:r>
              <a:rPr lang="en-US" b="1" dirty="0" err="1">
                <a:solidFill>
                  <a:srgbClr val="002060"/>
                </a:solidFill>
                <a:latin typeface="Arial" panose="020B0604020202020204" pitchFamily="34" charset="0"/>
                <a:cs typeface="Arial" panose="020B0604020202020204" pitchFamily="34" charset="0"/>
              </a:rPr>
              <a:t>giai</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đoạn</a:t>
            </a:r>
            <a:r>
              <a:rPr lang="en-US" b="1" dirty="0">
                <a:solidFill>
                  <a:srgbClr val="002060"/>
                </a:solidFill>
                <a:latin typeface="Arial" panose="020B0604020202020204" pitchFamily="34" charset="0"/>
                <a:cs typeface="Arial" panose="020B0604020202020204" pitchFamily="34" charset="0"/>
              </a:rPr>
              <a:t> 2021-2025.</a:t>
            </a:r>
          </a:p>
          <a:p>
            <a:pPr marL="385763" indent="-385763" algn="just">
              <a:buSzPct val="100000"/>
              <a:buFont typeface="+mj-lt"/>
              <a:buAutoNum type="arabicPeriod"/>
            </a:pP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Nguyên</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tắc</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xây</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dựng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tiêu</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chí</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môi</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trường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trong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xây</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dựng</a:t>
            </a:r>
            <a:r>
              <a:rPr lang="en-US" b="1" dirty="0">
                <a:solidFill>
                  <a:srgbClr val="002060"/>
                </a:solidFill>
                <a:latin typeface="Arial" panose="020B0604020202020204" pitchFamily="34" charset="0"/>
                <a:cs typeface="Arial" panose="020B0604020202020204" pitchFamily="34" charset="0"/>
              </a:rPr>
              <a:t> NTM </a:t>
            </a:r>
            <a:r>
              <a:rPr lang="en-US" b="1" dirty="0" err="1">
                <a:solidFill>
                  <a:srgbClr val="002060"/>
                </a:solidFill>
                <a:latin typeface="Arial" panose="020B0604020202020204" pitchFamily="34" charset="0"/>
                <a:cs typeface="Arial" panose="020B0604020202020204" pitchFamily="34" charset="0"/>
              </a:rPr>
              <a:t>giai</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đoạn</a:t>
            </a:r>
            <a:r>
              <a:rPr lang="en-US" b="1" dirty="0">
                <a:solidFill>
                  <a:srgbClr val="002060"/>
                </a:solidFill>
                <a:latin typeface="Arial" panose="020B0604020202020204" pitchFamily="34" charset="0"/>
                <a:cs typeface="Arial" panose="020B0604020202020204" pitchFamily="34" charset="0"/>
              </a:rPr>
              <a:t> 2021-2025.</a:t>
            </a:r>
          </a:p>
          <a:p>
            <a:pPr marL="385763" indent="-385763" algn="just">
              <a:buSzPct val="100000"/>
              <a:buFont typeface="+mj-lt"/>
              <a:buAutoNum type="arabicPeriod"/>
            </a:pP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Những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điểm</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mới</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về</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tiêu</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chí</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môi</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trường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trong</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xây</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dựng</a:t>
            </a:r>
            <a:r>
              <a:rPr lang="en-US" b="1" dirty="0">
                <a:solidFill>
                  <a:srgbClr val="002060"/>
                </a:solidFill>
                <a:latin typeface="Arial" panose="020B0604020202020204" pitchFamily="34" charset="0"/>
                <a:cs typeface="Arial" panose="020B0604020202020204" pitchFamily="34" charset="0"/>
              </a:rPr>
              <a:t> NTM </a:t>
            </a:r>
            <a:r>
              <a:rPr lang="en-US" b="1" dirty="0" err="1">
                <a:solidFill>
                  <a:srgbClr val="002060"/>
                </a:solidFill>
                <a:latin typeface="Arial" panose="020B0604020202020204" pitchFamily="34" charset="0"/>
                <a:cs typeface="Arial" panose="020B0604020202020204" pitchFamily="34" charset="0"/>
              </a:rPr>
              <a:t>giai</a:t>
            </a:r>
            <a:r>
              <a:rPr lang="en-US" b="1" dirty="0">
                <a:solidFill>
                  <a:srgbClr val="002060"/>
                </a:solidFill>
                <a:latin typeface="Arial" panose="020B0604020202020204" pitchFamily="34" charset="0"/>
                <a:cs typeface="Arial" panose="020B0604020202020204" pitchFamily="34" charset="0"/>
              </a:rPr>
              <a:t> </a:t>
            </a:r>
            <a:r>
              <a:rPr lang="en-US" b="1" dirty="0" err="1">
                <a:solidFill>
                  <a:srgbClr val="002060"/>
                </a:solidFill>
                <a:latin typeface="Arial" panose="020B0604020202020204" pitchFamily="34" charset="0"/>
                <a:cs typeface="Arial" panose="020B0604020202020204" pitchFamily="34" charset="0"/>
              </a:rPr>
              <a:t>đoạn</a:t>
            </a:r>
            <a:r>
              <a:rPr lang="en-US" b="1" dirty="0">
                <a:solidFill>
                  <a:srgbClr val="002060"/>
                </a:solidFill>
                <a:latin typeface="Arial" panose="020B0604020202020204" pitchFamily="34" charset="0"/>
                <a:cs typeface="Arial" panose="020B0604020202020204" pitchFamily="34" charset="0"/>
              </a:rPr>
              <a:t> 2021-2025.</a:t>
            </a:r>
          </a:p>
          <a:p>
            <a:pPr marL="0" indent="0" algn="just">
              <a:buNone/>
            </a:pPr>
            <a:endParaRPr lang="en-US" dirty="0">
              <a:solidFill>
                <a:srgbClr val="002060"/>
              </a:solidFill>
              <a:latin typeface="Arial" panose="020B0604020202020204" pitchFamily="34" charset="0"/>
              <a:cs typeface="Arial" panose="020B0604020202020204" pitchFamily="34" charset="0"/>
            </a:endParaRPr>
          </a:p>
          <a:p>
            <a:pPr marL="0" indent="0" algn="just">
              <a:buNone/>
            </a:pPr>
            <a:endParaRPr lang="vi-VN" dirty="0">
              <a:solidFill>
                <a:srgbClr val="002060"/>
              </a:solidFill>
              <a:latin typeface="Arial" panose="020B0604020202020204" pitchFamily="34" charset="0"/>
              <a:cs typeface="Arial" panose="020B0604020202020204" pitchFamily="34" charset="0"/>
            </a:endParaRPr>
          </a:p>
          <a:p>
            <a:pPr marL="0" indent="0">
              <a:buNone/>
            </a:pPr>
            <a:endParaRPr lang="en-US" dirty="0">
              <a:solidFill>
                <a:srgbClr val="002060"/>
              </a:solidFill>
            </a:endParaRPr>
          </a:p>
        </p:txBody>
      </p:sp>
    </p:spTree>
    <p:extLst>
      <p:ext uri="{BB962C8B-B14F-4D97-AF65-F5344CB8AC3E}">
        <p14:creationId xmlns:p14="http://schemas.microsoft.com/office/powerpoint/2010/main" val="2024489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5BA4359-B082-4469-9F6E-0E5AD1565282}"/>
              </a:ext>
            </a:extLst>
          </p:cNvPr>
          <p:cNvSpPr>
            <a:spLocks noGrp="1"/>
          </p:cNvSpPr>
          <p:nvPr>
            <p:ph type="title"/>
          </p:nvPr>
        </p:nvSpPr>
        <p:spPr>
          <a:xfrm>
            <a:off x="89681" y="899108"/>
            <a:ext cx="8925951" cy="706287"/>
          </a:xfrm>
        </p:spPr>
        <p:txBody>
          <a:bodyPr>
            <a:normAutofit/>
          </a:bodyPr>
          <a:lstStyle/>
          <a:p>
            <a:pPr algn="ctr"/>
            <a:r>
              <a:rPr lang="en-US" sz="1800" b="1" dirty="0" err="1">
                <a:solidFill>
                  <a:srgbClr val="002060"/>
                </a:solidFill>
                <a:latin typeface="Arial" panose="020B0604020202020204" pitchFamily="34" charset="0"/>
                <a:cs typeface="Arial" panose="020B0604020202020204" pitchFamily="34" charset="0"/>
              </a:rPr>
              <a:t>Bối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cảnh</a:t>
            </a:r>
            <a:endParaRPr lang="en-US" sz="1800" b="1" dirty="0">
              <a:solidFill>
                <a:srgbClr val="00206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98DC269B-1DF2-48FE-9DC3-D84F79CDBE7D}"/>
              </a:ext>
            </a:extLst>
          </p:cNvPr>
          <p:cNvSpPr>
            <a:spLocks noGrp="1"/>
          </p:cNvSpPr>
          <p:nvPr>
            <p:ph idx="1"/>
          </p:nvPr>
        </p:nvSpPr>
        <p:spPr>
          <a:xfrm>
            <a:off x="673331" y="1605395"/>
            <a:ext cx="8342301" cy="4353497"/>
          </a:xfrm>
        </p:spPr>
        <p:txBody>
          <a:bodyPr>
            <a:normAutofit/>
          </a:bodyPr>
          <a:lstStyle/>
          <a:p>
            <a:pPr marL="0" indent="0" algn="just">
              <a:buNone/>
            </a:pPr>
            <a:r>
              <a:rPr lang="en-US" b="1" dirty="0" smtClean="0">
                <a:solidFill>
                  <a:srgbClr val="002060"/>
                </a:solidFill>
                <a:latin typeface="Arial" panose="020B0604020202020204" pitchFamily="34" charset="0"/>
                <a:cs typeface="Arial" panose="020B0604020202020204" pitchFamily="34" charset="0"/>
              </a:rPr>
              <a:t>1. </a:t>
            </a:r>
            <a:r>
              <a:rPr lang="vi-VN" b="1" dirty="0" smtClean="0">
                <a:solidFill>
                  <a:srgbClr val="002060"/>
                </a:solidFill>
              </a:rPr>
              <a:t>Yêu </a:t>
            </a:r>
            <a:r>
              <a:rPr lang="vi-VN" b="1" dirty="0">
                <a:solidFill>
                  <a:srgbClr val="002060"/>
                </a:solidFill>
              </a:rPr>
              <a:t>cầu bảo vệ môi trường trong phát triển kinh tế - xã hội giai đoạn 2021 – </a:t>
            </a:r>
            <a:r>
              <a:rPr lang="vi-VN" b="1" dirty="0">
                <a:solidFill>
                  <a:srgbClr val="002060"/>
                </a:solidFill>
                <a:latin typeface="Arial (Body)"/>
              </a:rPr>
              <a:t>2025 của Đảng</a:t>
            </a:r>
            <a:r>
              <a:rPr lang="en-US" b="1" dirty="0">
                <a:solidFill>
                  <a:srgbClr val="002060"/>
                </a:solidFill>
                <a:latin typeface="Arial (Body)"/>
              </a:rPr>
              <a:t> </a:t>
            </a:r>
            <a:endParaRPr lang="en-US" b="1" dirty="0" smtClean="0">
              <a:solidFill>
                <a:srgbClr val="002060"/>
              </a:solidFill>
              <a:latin typeface="Arial (Body)"/>
            </a:endParaRPr>
          </a:p>
          <a:p>
            <a:pPr marL="0" indent="0" algn="ctr">
              <a:buNone/>
            </a:pPr>
            <a:r>
              <a:rPr lang="en-US" dirty="0">
                <a:solidFill>
                  <a:srgbClr val="FF0000"/>
                </a:solidFill>
                <a:latin typeface="Arial (Body)"/>
              </a:rPr>
              <a:t>Theo </a:t>
            </a:r>
            <a:r>
              <a:rPr lang="en-US" dirty="0" err="1">
                <a:solidFill>
                  <a:srgbClr val="FF0000"/>
                </a:solidFill>
                <a:latin typeface="Arial (Body)"/>
              </a:rPr>
              <a:t>chỉ</a:t>
            </a:r>
            <a:r>
              <a:rPr lang="en-US" dirty="0">
                <a:solidFill>
                  <a:srgbClr val="FF0000"/>
                </a:solidFill>
                <a:latin typeface="Arial (Body)"/>
              </a:rPr>
              <a:t> </a:t>
            </a:r>
            <a:r>
              <a:rPr lang="en-US" dirty="0" err="1">
                <a:solidFill>
                  <a:srgbClr val="FF0000"/>
                </a:solidFill>
                <a:latin typeface="Arial (Body)"/>
              </a:rPr>
              <a:t>tiêu</a:t>
            </a:r>
            <a:r>
              <a:rPr lang="en-US" dirty="0">
                <a:solidFill>
                  <a:srgbClr val="FF0000"/>
                </a:solidFill>
                <a:latin typeface="Arial (Body)"/>
              </a:rPr>
              <a:t> </a:t>
            </a:r>
            <a:r>
              <a:rPr lang="en-US" dirty="0" err="1">
                <a:solidFill>
                  <a:srgbClr val="FF0000"/>
                </a:solidFill>
                <a:latin typeface="Arial (Body)"/>
              </a:rPr>
              <a:t>Nghị</a:t>
            </a:r>
            <a:r>
              <a:rPr lang="en-US" dirty="0">
                <a:solidFill>
                  <a:srgbClr val="FF0000"/>
                </a:solidFill>
                <a:latin typeface="Arial (Body)"/>
              </a:rPr>
              <a:t> </a:t>
            </a:r>
            <a:r>
              <a:rPr lang="en-US" dirty="0" err="1">
                <a:solidFill>
                  <a:srgbClr val="FF0000"/>
                </a:solidFill>
                <a:latin typeface="Arial (Body)"/>
              </a:rPr>
              <a:t>quyết</a:t>
            </a:r>
            <a:r>
              <a:rPr lang="en-US" dirty="0">
                <a:solidFill>
                  <a:srgbClr val="FF0000"/>
                </a:solidFill>
                <a:latin typeface="Arial (Body)"/>
              </a:rPr>
              <a:t> </a:t>
            </a:r>
            <a:r>
              <a:rPr lang="vi-VN" dirty="0">
                <a:solidFill>
                  <a:srgbClr val="FF0000"/>
                </a:solidFill>
                <a:latin typeface="Arial (Body)"/>
              </a:rPr>
              <a:t>Đại hội đại biểu Đảng bộ tỉnh Trà </a:t>
            </a:r>
            <a:r>
              <a:rPr lang="vi-VN" dirty="0" smtClean="0">
                <a:solidFill>
                  <a:srgbClr val="FF0000"/>
                </a:solidFill>
                <a:latin typeface="Arial (Body)"/>
              </a:rPr>
              <a:t>Vinh</a:t>
            </a:r>
            <a:r>
              <a:rPr lang="en-US" dirty="0" smtClean="0">
                <a:solidFill>
                  <a:srgbClr val="FF0000"/>
                </a:solidFill>
                <a:latin typeface="Arial (Body)"/>
              </a:rPr>
              <a:t> </a:t>
            </a:r>
            <a:r>
              <a:rPr lang="en-US" dirty="0" err="1" smtClean="0">
                <a:solidFill>
                  <a:srgbClr val="FF0000"/>
                </a:solidFill>
                <a:latin typeface="Arial (Body)"/>
              </a:rPr>
              <a:t>đến</a:t>
            </a:r>
            <a:r>
              <a:rPr lang="en-US" dirty="0" smtClean="0">
                <a:solidFill>
                  <a:srgbClr val="FF0000"/>
                </a:solidFill>
                <a:latin typeface="Arial (Body)"/>
              </a:rPr>
              <a:t> </a:t>
            </a:r>
            <a:r>
              <a:rPr lang="en-US" dirty="0" err="1" smtClean="0">
                <a:solidFill>
                  <a:srgbClr val="FF0000"/>
                </a:solidFill>
                <a:latin typeface="Arial (Body)"/>
              </a:rPr>
              <a:t>năm</a:t>
            </a:r>
            <a:r>
              <a:rPr lang="en-US" dirty="0" smtClean="0">
                <a:solidFill>
                  <a:srgbClr val="FF0000"/>
                </a:solidFill>
                <a:latin typeface="Arial (Body)"/>
              </a:rPr>
              <a:t> 2025:</a:t>
            </a:r>
          </a:p>
          <a:p>
            <a:pPr algn="just">
              <a:buFont typeface="Wingdings" panose="05000000000000000000" pitchFamily="2" charset="2"/>
              <a:buChar char="ü"/>
            </a:pPr>
            <a:r>
              <a:rPr lang="vi-VN" dirty="0" smtClean="0">
                <a:solidFill>
                  <a:srgbClr val="002060"/>
                </a:solidFill>
              </a:rPr>
              <a:t>Tỷ </a:t>
            </a:r>
            <a:r>
              <a:rPr lang="vi-VN" dirty="0">
                <a:solidFill>
                  <a:srgbClr val="002060"/>
                </a:solidFill>
              </a:rPr>
              <a:t>lệ sử dụng nước sạch, nước hợp vệ sinh đến năm 2025 của dân cư thành thị là </a:t>
            </a:r>
            <a:r>
              <a:rPr lang="vi-VN" dirty="0">
                <a:solidFill>
                  <a:srgbClr val="FF0000"/>
                </a:solidFill>
                <a:latin typeface="Arial (Body)"/>
              </a:rPr>
              <a:t>9</a:t>
            </a:r>
            <a:r>
              <a:rPr lang="en-US" dirty="0">
                <a:solidFill>
                  <a:srgbClr val="FF0000"/>
                </a:solidFill>
                <a:latin typeface="Arial (Body)"/>
              </a:rPr>
              <a:t>9,5</a:t>
            </a:r>
            <a:r>
              <a:rPr lang="vi-VN" dirty="0">
                <a:solidFill>
                  <a:srgbClr val="FF0000"/>
                </a:solidFill>
                <a:latin typeface="Arial (Body)"/>
              </a:rPr>
              <a:t>%</a:t>
            </a:r>
            <a:r>
              <a:rPr lang="vi-VN" dirty="0">
                <a:solidFill>
                  <a:srgbClr val="002060"/>
                </a:solidFill>
              </a:rPr>
              <a:t> và nông thôn là </a:t>
            </a:r>
            <a:r>
              <a:rPr lang="vi-VN" dirty="0">
                <a:solidFill>
                  <a:srgbClr val="FF0000"/>
                </a:solidFill>
                <a:latin typeface="Arial (Body)"/>
              </a:rPr>
              <a:t>9</a:t>
            </a:r>
            <a:r>
              <a:rPr lang="en-US" dirty="0">
                <a:solidFill>
                  <a:srgbClr val="FF0000"/>
                </a:solidFill>
                <a:latin typeface="Arial (Body)"/>
              </a:rPr>
              <a:t>9</a:t>
            </a:r>
            <a:r>
              <a:rPr lang="vi-VN" dirty="0" smtClean="0">
                <a:solidFill>
                  <a:srgbClr val="FF0000"/>
                </a:solidFill>
                <a:latin typeface="Arial (Body)"/>
              </a:rPr>
              <a:t>%.</a:t>
            </a:r>
            <a:endParaRPr lang="en-US" dirty="0" smtClean="0">
              <a:solidFill>
                <a:srgbClr val="002060"/>
              </a:solidFill>
            </a:endParaRPr>
          </a:p>
          <a:p>
            <a:pPr algn="just">
              <a:buFont typeface="Wingdings" panose="05000000000000000000" pitchFamily="2" charset="2"/>
              <a:buChar char="ü"/>
            </a:pPr>
            <a:r>
              <a:rPr lang="vi-VN" dirty="0" smtClean="0">
                <a:solidFill>
                  <a:srgbClr val="002060"/>
                </a:solidFill>
              </a:rPr>
              <a:t>Tỷ </a:t>
            </a:r>
            <a:r>
              <a:rPr lang="vi-VN" dirty="0">
                <a:solidFill>
                  <a:srgbClr val="002060"/>
                </a:solidFill>
              </a:rPr>
              <a:t>lệ </a:t>
            </a:r>
            <a:r>
              <a:rPr lang="vi-VN" dirty="0" smtClean="0">
                <a:solidFill>
                  <a:srgbClr val="002060"/>
                </a:solidFill>
              </a:rPr>
              <a:t>chất </a:t>
            </a:r>
            <a:r>
              <a:rPr lang="vi-VN" dirty="0">
                <a:solidFill>
                  <a:srgbClr val="002060"/>
                </a:solidFill>
              </a:rPr>
              <a:t>thải nguy hại và chất thải y tế được thu gom, xử lý đạt </a:t>
            </a:r>
            <a:r>
              <a:rPr lang="vi-VN" dirty="0">
                <a:solidFill>
                  <a:srgbClr val="FF0000"/>
                </a:solidFill>
              </a:rPr>
              <a:t>99,5% -</a:t>
            </a:r>
            <a:br>
              <a:rPr lang="vi-VN" dirty="0">
                <a:solidFill>
                  <a:srgbClr val="FF0000"/>
                </a:solidFill>
              </a:rPr>
            </a:br>
            <a:r>
              <a:rPr lang="vi-VN" dirty="0">
                <a:solidFill>
                  <a:srgbClr val="FF0000"/>
                </a:solidFill>
              </a:rPr>
              <a:t>100%. </a:t>
            </a:r>
            <a:endParaRPr lang="en-US" dirty="0" smtClean="0">
              <a:solidFill>
                <a:srgbClr val="FF0000"/>
              </a:solidFill>
            </a:endParaRPr>
          </a:p>
          <a:p>
            <a:pPr algn="just">
              <a:buFont typeface="Wingdings" panose="05000000000000000000" pitchFamily="2" charset="2"/>
              <a:buChar char="ü"/>
            </a:pPr>
            <a:r>
              <a:rPr lang="vi-VN" dirty="0" smtClean="0">
                <a:solidFill>
                  <a:srgbClr val="002060"/>
                </a:solidFill>
              </a:rPr>
              <a:t>Tỷ </a:t>
            </a:r>
            <a:r>
              <a:rPr lang="vi-VN" dirty="0">
                <a:solidFill>
                  <a:srgbClr val="002060"/>
                </a:solidFill>
              </a:rPr>
              <a:t>lệ rác thải rắn sinh hoạt đô thị được thu gom và xử lý đạt trên </a:t>
            </a:r>
            <a:r>
              <a:rPr lang="vi-VN" dirty="0">
                <a:solidFill>
                  <a:srgbClr val="FF0000"/>
                </a:solidFill>
              </a:rPr>
              <a:t>98,5%</a:t>
            </a:r>
            <a:r>
              <a:rPr lang="vi-VN" dirty="0">
                <a:solidFill>
                  <a:srgbClr val="002060"/>
                </a:solidFill>
              </a:rPr>
              <a:t>; tại</a:t>
            </a:r>
            <a:br>
              <a:rPr lang="vi-VN" dirty="0">
                <a:solidFill>
                  <a:srgbClr val="002060"/>
                </a:solidFill>
              </a:rPr>
            </a:br>
            <a:r>
              <a:rPr lang="vi-VN" dirty="0">
                <a:solidFill>
                  <a:srgbClr val="002060"/>
                </a:solidFill>
              </a:rPr>
              <a:t>khu vực nông thôn đạt </a:t>
            </a:r>
            <a:r>
              <a:rPr lang="vi-VN" dirty="0">
                <a:solidFill>
                  <a:srgbClr val="FF0000"/>
                </a:solidFill>
              </a:rPr>
              <a:t>78 - 80%. </a:t>
            </a:r>
            <a:r>
              <a:rPr lang="vi-VN" dirty="0">
                <a:solidFill>
                  <a:srgbClr val="002060"/>
                </a:solidFill>
              </a:rPr>
              <a:t>Tỷ lệ cơ sở gây ô nhiễm môi trương nghiêm</a:t>
            </a:r>
            <a:br>
              <a:rPr lang="vi-VN" dirty="0">
                <a:solidFill>
                  <a:srgbClr val="002060"/>
                </a:solidFill>
              </a:rPr>
            </a:br>
            <a:r>
              <a:rPr lang="vi-VN" dirty="0">
                <a:solidFill>
                  <a:srgbClr val="002060"/>
                </a:solidFill>
              </a:rPr>
              <a:t>trọng được xử lý đạt </a:t>
            </a:r>
            <a:r>
              <a:rPr lang="vi-VN" dirty="0">
                <a:solidFill>
                  <a:srgbClr val="FF0000"/>
                </a:solidFill>
              </a:rPr>
              <a:t>100</a:t>
            </a:r>
            <a:r>
              <a:rPr lang="vi-VN" dirty="0" smtClean="0">
                <a:solidFill>
                  <a:srgbClr val="FF0000"/>
                </a:solidFill>
              </a:rPr>
              <a:t>%.</a:t>
            </a:r>
            <a:endParaRPr lang="en-US" dirty="0">
              <a:solidFill>
                <a:srgbClr val="FF0000"/>
              </a:solidFill>
            </a:endParaRPr>
          </a:p>
          <a:p>
            <a:pPr>
              <a:buFont typeface="Wingdings" panose="05000000000000000000" pitchFamily="2" charset="2"/>
              <a:buChar char="ü"/>
            </a:pPr>
            <a:r>
              <a:rPr lang="vi-VN" dirty="0" smtClean="0">
                <a:solidFill>
                  <a:srgbClr val="002060"/>
                </a:solidFill>
              </a:rPr>
              <a:t> </a:t>
            </a:r>
            <a:r>
              <a:rPr lang="vi-VN" dirty="0">
                <a:solidFill>
                  <a:srgbClr val="002060"/>
                </a:solidFill>
              </a:rPr>
              <a:t>Tỷ lệ che phủ rừng đạt </a:t>
            </a:r>
            <a:r>
              <a:rPr lang="vi-VN" dirty="0">
                <a:solidFill>
                  <a:srgbClr val="FF0000"/>
                </a:solidFill>
              </a:rPr>
              <a:t>4,2%</a:t>
            </a:r>
            <a:r>
              <a:rPr lang="vi-VN" dirty="0">
                <a:solidFill>
                  <a:srgbClr val="002060"/>
                </a:solidFill>
              </a:rPr>
              <a:t> diện tích tự nhiên. </a:t>
            </a:r>
            <a:endParaRPr lang="en-US" dirty="0" smtClean="0">
              <a:solidFill>
                <a:srgbClr val="002060"/>
              </a:solidFill>
            </a:endParaRPr>
          </a:p>
          <a:p>
            <a:pPr marL="0" indent="0" algn="just">
              <a:buNone/>
            </a:pPr>
            <a:endParaRPr lang="en-US" b="1" dirty="0">
              <a:solidFill>
                <a:srgbClr val="002060"/>
              </a:solidFill>
            </a:endParaRPr>
          </a:p>
          <a:p>
            <a:pPr marL="0" indent="0">
              <a:buNone/>
            </a:pPr>
            <a:endParaRPr lang="en-US" b="1" dirty="0">
              <a:solidFill>
                <a:srgbClr val="002060"/>
              </a:solidFill>
              <a:latin typeface="Arial" panose="020B0604020202020204" pitchFamily="34" charset="0"/>
              <a:cs typeface="Arial" panose="020B0604020202020204" pitchFamily="34" charset="0"/>
            </a:endParaRPr>
          </a:p>
          <a:p>
            <a:pPr marL="0" indent="0">
              <a:buNone/>
            </a:pPr>
            <a:endParaRPr lang="en-US" b="1" dirty="0">
              <a:solidFill>
                <a:srgbClr val="002060"/>
              </a:solidFill>
            </a:endParaRPr>
          </a:p>
          <a:p>
            <a:pPr marL="0" indent="0">
              <a:buNone/>
            </a:pPr>
            <a:endParaRPr lang="en-US" dirty="0">
              <a:solidFill>
                <a:srgbClr val="002060"/>
              </a:solidFill>
            </a:endParaRPr>
          </a:p>
        </p:txBody>
      </p:sp>
    </p:spTree>
    <p:extLst>
      <p:ext uri="{BB962C8B-B14F-4D97-AF65-F5344CB8AC3E}">
        <p14:creationId xmlns:p14="http://schemas.microsoft.com/office/powerpoint/2010/main" val="2143915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 xmlns:a16="http://schemas.microsoft.com/office/drawing/2014/main" id="{AD58CB27-AB84-4D9D-999B-EE0C69CE3EB2}"/>
              </a:ext>
            </a:extLst>
          </p:cNvPr>
          <p:cNvSpPr>
            <a:spLocks noGrp="1"/>
          </p:cNvSpPr>
          <p:nvPr>
            <p:ph idx="1"/>
          </p:nvPr>
        </p:nvSpPr>
        <p:spPr>
          <a:xfrm>
            <a:off x="569742" y="1636999"/>
            <a:ext cx="8403688" cy="4282703"/>
          </a:xfrm>
        </p:spPr>
        <p:txBody>
          <a:bodyPr>
            <a:normAutofit/>
          </a:bodyPr>
          <a:lstStyle/>
          <a:p>
            <a:pPr marL="0" indent="0" algn="just">
              <a:buNone/>
            </a:pPr>
            <a:r>
              <a:rPr lang="en-US" sz="1650" b="1" dirty="0">
                <a:solidFill>
                  <a:srgbClr val="002060"/>
                </a:solidFill>
                <a:latin typeface="Arial" panose="020B0604020202020204" pitchFamily="34" charset="0"/>
                <a:cs typeface="Arial" panose="020B0604020202020204" pitchFamily="34" charset="0"/>
              </a:rPr>
              <a:t>2.</a:t>
            </a:r>
            <a:r>
              <a:rPr lang="vi-VN" sz="1650" b="1" dirty="0">
                <a:solidFill>
                  <a:srgbClr val="002060"/>
                </a:solidFill>
                <a:latin typeface="Arial" panose="020B0604020202020204" pitchFamily="34" charset="0"/>
                <a:cs typeface="Arial" panose="020B0604020202020204" pitchFamily="34" charset="0"/>
              </a:rPr>
              <a:t> Quy định mới về bảo vệ môi trường nông thôn trong Luật bảo vệ môi trường sửa đổi </a:t>
            </a:r>
            <a:endParaRPr lang="en-US" sz="1650" b="1" dirty="0">
              <a:solidFill>
                <a:srgbClr val="002060"/>
              </a:solidFill>
              <a:latin typeface="Arial" panose="020B0604020202020204" pitchFamily="34" charset="0"/>
              <a:cs typeface="Arial" panose="020B0604020202020204" pitchFamily="34" charset="0"/>
            </a:endParaRPr>
          </a:p>
          <a:p>
            <a:pPr algn="just">
              <a:spcAft>
                <a:spcPts val="450"/>
              </a:spcAft>
              <a:buFont typeface="Wingdings" panose="05000000000000000000" pitchFamily="2" charset="2"/>
              <a:buChar char="ü"/>
            </a:pPr>
            <a:r>
              <a:rPr lang="en-US" sz="135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Dự</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thảo</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Luật</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BVMT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sửa</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đổi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đã</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có</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01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điều</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riêng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về</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bảo</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vệ</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môi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trường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nông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thôn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trong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đó</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đưa</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ra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những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yêu</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cầu</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và</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phân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công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trách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nhiệm</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cụ</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thể</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đối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với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các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Bộ</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và</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UBND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các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cấp</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a:t>
            </a:r>
          </a:p>
          <a:p>
            <a:pPr algn="just">
              <a:spcAft>
                <a:spcPts val="450"/>
              </a:spcAft>
              <a:buFont typeface="Wingdings" panose="05000000000000000000" pitchFamily="2" charset="2"/>
              <a:buChar char="ü"/>
            </a:pP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Quy</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định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nhiểu</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điểm</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mới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đối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với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quản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lý</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chất</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thải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rắn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và</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nước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thải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hộ</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gia</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đình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như</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đối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tượng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phương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thức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thực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hiện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và</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phân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công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trách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nhiệm</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cho</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các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đối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tượng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có</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liên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quan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a:t>
            </a:r>
          </a:p>
          <a:p>
            <a:pPr algn="just">
              <a:spcAft>
                <a:spcPts val="450"/>
              </a:spcAft>
              <a:buFont typeface="Wingdings" panose="05000000000000000000" pitchFamily="2" charset="2"/>
              <a:buChar char="ü"/>
            </a:pP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Tăng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cường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công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tác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quản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lý</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tuyên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truyền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phổ</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biến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chính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sách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pháp</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luật</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về</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BVMT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đối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với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địa</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phương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Tăng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cường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trách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nhiệm</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của</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các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cấp</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quản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lý</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đặc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biệt</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là</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UBND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cấp</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xã</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a:t>
            </a:r>
          </a:p>
          <a:p>
            <a:pPr algn="just">
              <a:spcAft>
                <a:spcPts val="450"/>
              </a:spcAft>
              <a:buFont typeface="Wingdings" panose="05000000000000000000" pitchFamily="2" charset="2"/>
              <a:buChar char="ü"/>
            </a:pP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Bổ</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sung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các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quy</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định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thúc</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đẩy</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áp</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dụng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mô</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hình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sản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xuất</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xanh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mô</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hình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kinh</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tế</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tuần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hoàn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trong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nông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nghiệp</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và</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nông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thôn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mới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sản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xuất</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nông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nghiệp</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thân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thiện</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với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môi</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 </a:t>
            </a:r>
            <a:r>
              <a:rPr lang="en-US" sz="1500" dirty="0" err="1">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trường</a:t>
            </a:r>
            <a:r>
              <a:rPr lang="en-US" sz="1500" dirty="0">
                <a:solidFill>
                  <a:schemeClr val="accent5">
                    <a:lumMod val="50000"/>
                  </a:schemeClr>
                </a:solidFill>
                <a:latin typeface="Arial" panose="020B0604020202020204" pitchFamily="34" charset="0"/>
                <a:ea typeface="Calibri" panose="020F0502020204030204" pitchFamily="34" charset="0"/>
                <a:cs typeface="Arial" panose="020B0604020202020204" pitchFamily="34" charset="0"/>
              </a:rPr>
              <a:t>.</a:t>
            </a:r>
            <a:endParaRPr lang="en-US" sz="1500" dirty="0">
              <a:solidFill>
                <a:schemeClr val="accent5">
                  <a:lumMod val="50000"/>
                </a:schemeClr>
              </a:solidFill>
              <a:latin typeface="Arial" panose="020B0604020202020204" pitchFamily="34" charset="0"/>
              <a:ea typeface="Times New Roman" panose="02020603050405020304" pitchFamily="18" charset="0"/>
              <a:cs typeface="Arial" panose="020B0604020202020204" pitchFamily="34" charset="0"/>
            </a:endParaRPr>
          </a:p>
          <a:p>
            <a:pPr indent="342900" algn="just">
              <a:lnSpc>
                <a:spcPct val="150000"/>
              </a:lnSpc>
            </a:pPr>
            <a:endParaRPr lang="en-US" sz="1350" dirty="0">
              <a:solidFill>
                <a:srgbClr val="002060"/>
              </a:solidFill>
              <a:latin typeface=".VnTime"/>
              <a:ea typeface="Times New Roman" panose="02020603050405020304" pitchFamily="18" charset="0"/>
              <a:cs typeface="Times New Roman" panose="02020603050405020304" pitchFamily="18" charset="0"/>
            </a:endParaRPr>
          </a:p>
        </p:txBody>
      </p:sp>
      <p:sp>
        <p:nvSpPr>
          <p:cNvPr id="5" name="Title 1">
            <a:extLst>
              <a:ext uri="{FF2B5EF4-FFF2-40B4-BE49-F238E27FC236}">
                <a16:creationId xmlns="" xmlns:a16="http://schemas.microsoft.com/office/drawing/2014/main" id="{DF27DE83-3C12-409D-B6D0-ECAA0E435674}"/>
              </a:ext>
            </a:extLst>
          </p:cNvPr>
          <p:cNvSpPr>
            <a:spLocks noGrp="1"/>
          </p:cNvSpPr>
          <p:nvPr>
            <p:ph type="title"/>
          </p:nvPr>
        </p:nvSpPr>
        <p:spPr>
          <a:xfrm>
            <a:off x="89681" y="899108"/>
            <a:ext cx="8925951" cy="706287"/>
          </a:xfrm>
        </p:spPr>
        <p:txBody>
          <a:bodyPr>
            <a:normAutofit/>
          </a:bodyPr>
          <a:lstStyle/>
          <a:p>
            <a:pPr algn="ctr"/>
            <a:r>
              <a:rPr lang="en-US" sz="1800" b="1" dirty="0" err="1">
                <a:solidFill>
                  <a:srgbClr val="002060"/>
                </a:solidFill>
                <a:latin typeface="Arial" panose="020B0604020202020204" pitchFamily="34" charset="0"/>
                <a:cs typeface="Arial" panose="020B0604020202020204" pitchFamily="34" charset="0"/>
              </a:rPr>
              <a:t>Bối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cảnh</a:t>
            </a:r>
            <a:endParaRPr lang="en-US" sz="18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46505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17770BBD-C277-472A-A4C1-AFB8FCAD1DB8}"/>
              </a:ext>
            </a:extLst>
          </p:cNvPr>
          <p:cNvSpPr>
            <a:spLocks noGrp="1"/>
          </p:cNvSpPr>
          <p:nvPr>
            <p:ph type="title"/>
          </p:nvPr>
        </p:nvSpPr>
        <p:spPr>
          <a:xfrm>
            <a:off x="89681" y="899108"/>
            <a:ext cx="8925951" cy="559536"/>
          </a:xfrm>
        </p:spPr>
        <p:txBody>
          <a:bodyPr>
            <a:normAutofit/>
          </a:bodyPr>
          <a:lstStyle/>
          <a:p>
            <a:pPr algn="ctr"/>
            <a:r>
              <a:rPr lang="en-US" sz="1800" b="1" dirty="0" err="1">
                <a:solidFill>
                  <a:srgbClr val="002060"/>
                </a:solidFill>
                <a:latin typeface="Arial" panose="020B0604020202020204" pitchFamily="34" charset="0"/>
                <a:cs typeface="Arial" panose="020B0604020202020204" pitchFamily="34" charset="0"/>
              </a:rPr>
              <a:t>Bối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cảnh</a:t>
            </a:r>
            <a:endParaRPr lang="en-US" sz="1800" b="1" dirty="0">
              <a:solidFill>
                <a:srgbClr val="002060"/>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 xmlns:a16="http://schemas.microsoft.com/office/drawing/2014/main" id="{4DF009B8-17F6-482D-B4C3-1151430E3020}"/>
              </a:ext>
            </a:extLst>
          </p:cNvPr>
          <p:cNvSpPr>
            <a:spLocks noGrp="1"/>
          </p:cNvSpPr>
          <p:nvPr>
            <p:ph idx="1"/>
          </p:nvPr>
        </p:nvSpPr>
        <p:spPr>
          <a:xfrm>
            <a:off x="536490" y="1340428"/>
            <a:ext cx="8403688" cy="4177145"/>
          </a:xfrm>
        </p:spPr>
        <p:txBody>
          <a:bodyPr>
            <a:normAutofit lnSpcReduction="10000"/>
          </a:bodyPr>
          <a:lstStyle/>
          <a:p>
            <a:pPr marL="0" indent="0" algn="just">
              <a:buNone/>
            </a:pPr>
            <a:r>
              <a:rPr lang="en-US" sz="1950" b="1" dirty="0">
                <a:solidFill>
                  <a:srgbClr val="002060"/>
                </a:solidFill>
                <a:latin typeface="Arial" panose="020B0604020202020204" pitchFamily="34" charset="0"/>
                <a:cs typeface="Arial" panose="020B0604020202020204" pitchFamily="34" charset="0"/>
              </a:rPr>
              <a:t>3.</a:t>
            </a:r>
            <a:r>
              <a:rPr lang="vi-VN" sz="1950" b="1" dirty="0">
                <a:solidFill>
                  <a:srgbClr val="002060"/>
                </a:solidFill>
              </a:rPr>
              <a:t> </a:t>
            </a:r>
            <a:r>
              <a:rPr lang="en-US" sz="1950" b="1" dirty="0" err="1">
                <a:solidFill>
                  <a:srgbClr val="002060"/>
                </a:solidFill>
                <a:latin typeface="Arial" panose="020B0604020202020204" pitchFamily="34" charset="0"/>
                <a:cs typeface="Arial" panose="020B0604020202020204" pitchFamily="34" charset="0"/>
              </a:rPr>
              <a:t>Một</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số</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bài</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học</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kinh</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nghiệm</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được</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rút</a:t>
            </a:r>
            <a:r>
              <a:rPr lang="en-US" sz="1950" b="1" dirty="0">
                <a:solidFill>
                  <a:srgbClr val="002060"/>
                </a:solidFill>
                <a:latin typeface="Arial" panose="020B0604020202020204" pitchFamily="34" charset="0"/>
                <a:cs typeface="Arial" panose="020B0604020202020204" pitchFamily="34" charset="0"/>
              </a:rPr>
              <a:t> ra </a:t>
            </a:r>
            <a:r>
              <a:rPr lang="en-US" sz="1950" b="1" dirty="0" err="1">
                <a:solidFill>
                  <a:srgbClr val="002060"/>
                </a:solidFill>
                <a:latin typeface="Arial" panose="020B0604020202020204" pitchFamily="34" charset="0"/>
                <a:cs typeface="Arial" panose="020B0604020202020204" pitchFamily="34" charset="0"/>
              </a:rPr>
              <a:t>khi</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thực</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hiện</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tiêu</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chí</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về</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môi</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trường</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giai</a:t>
            </a:r>
            <a:r>
              <a:rPr lang="en-US" sz="1950" b="1" dirty="0">
                <a:solidFill>
                  <a:srgbClr val="002060"/>
                </a:solidFill>
                <a:latin typeface="Arial" panose="020B0604020202020204" pitchFamily="34" charset="0"/>
                <a:cs typeface="Arial" panose="020B0604020202020204" pitchFamily="34" charset="0"/>
              </a:rPr>
              <a:t> </a:t>
            </a:r>
            <a:r>
              <a:rPr lang="en-US" sz="1950" b="1" dirty="0" err="1">
                <a:solidFill>
                  <a:srgbClr val="002060"/>
                </a:solidFill>
                <a:latin typeface="Arial" panose="020B0604020202020204" pitchFamily="34" charset="0"/>
                <a:cs typeface="Arial" panose="020B0604020202020204" pitchFamily="34" charset="0"/>
              </a:rPr>
              <a:t>đoạn</a:t>
            </a:r>
            <a:r>
              <a:rPr lang="en-US" sz="1950" b="1" dirty="0">
                <a:solidFill>
                  <a:srgbClr val="002060"/>
                </a:solidFill>
                <a:latin typeface="Arial" panose="020B0604020202020204" pitchFamily="34" charset="0"/>
                <a:cs typeface="Arial" panose="020B0604020202020204" pitchFamily="34" charset="0"/>
              </a:rPr>
              <a:t> 2010-2020</a:t>
            </a:r>
          </a:p>
          <a:p>
            <a:pPr algn="just">
              <a:buFont typeface="Wingdings" panose="05000000000000000000" pitchFamily="2" charset="2"/>
              <a:buChar char="ü"/>
            </a:pPr>
            <a:r>
              <a:rPr lang="vi-VN" dirty="0">
                <a:solidFill>
                  <a:srgbClr val="002060"/>
                </a:solidFill>
                <a:latin typeface="Arial" panose="020B0604020202020204" pitchFamily="34" charset="0"/>
                <a:cs typeface="Arial" panose="020B0604020202020204" pitchFamily="34" charset="0"/>
              </a:rPr>
              <a:t>Tiêu chí về </a:t>
            </a:r>
            <a:r>
              <a:rPr lang="en-US" dirty="0">
                <a:solidFill>
                  <a:srgbClr val="002060"/>
                </a:solidFill>
                <a:latin typeface="Arial" panose="020B0604020202020204" pitchFamily="34" charset="0"/>
                <a:cs typeface="Arial" panose="020B0604020202020204" pitchFamily="34" charset="0"/>
              </a:rPr>
              <a:t>m</a:t>
            </a:r>
            <a:r>
              <a:rPr lang="vi-VN" dirty="0">
                <a:solidFill>
                  <a:srgbClr val="002060"/>
                </a:solidFill>
                <a:latin typeface="Arial" panose="020B0604020202020204" pitchFamily="34" charset="0"/>
                <a:cs typeface="Arial" panose="020B0604020202020204" pitchFamily="34" charset="0"/>
              </a:rPr>
              <a:t>ôi trường so với nhiều tiêu chí khác khi triển khai thực hiện </a:t>
            </a:r>
            <a:r>
              <a:rPr lang="vi-VN" dirty="0" smtClean="0">
                <a:solidFill>
                  <a:srgbClr val="002060"/>
                </a:solidFill>
                <a:latin typeface="Arial" panose="020B0604020202020204" pitchFamily="34" charset="0"/>
                <a:cs typeface="Arial" panose="020B0604020202020204" pitchFamily="34" charset="0"/>
              </a:rPr>
              <a:t>phụ </a:t>
            </a:r>
            <a:r>
              <a:rPr lang="vi-VN" dirty="0">
                <a:solidFill>
                  <a:srgbClr val="002060"/>
                </a:solidFill>
                <a:latin typeface="Arial" panose="020B0604020202020204" pitchFamily="34" charset="0"/>
                <a:cs typeface="Arial" panose="020B0604020202020204" pitchFamily="34" charset="0"/>
              </a:rPr>
              <a:t>thuộc rất nhiều vào nhận thức, ý thức trách nhiệm của chính quyền và người dân. </a:t>
            </a:r>
            <a:endParaRPr lang="en-US" dirty="0">
              <a:solidFill>
                <a:srgbClr val="002060"/>
              </a:solidFill>
              <a:latin typeface="Arial" panose="020B0604020202020204" pitchFamily="34" charset="0"/>
              <a:cs typeface="Arial" panose="020B0604020202020204" pitchFamily="34" charset="0"/>
            </a:endParaRPr>
          </a:p>
          <a:p>
            <a:pPr algn="just">
              <a:buFont typeface="Wingdings" panose="05000000000000000000" pitchFamily="2" charset="2"/>
              <a:buChar char="ü"/>
            </a:pP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Tiêu</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chí</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về</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môi</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trường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là</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một</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trong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những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tiêu</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chí</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không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ổn</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định</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thường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xuyên</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thay</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đổi</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và</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chịu</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ảnh</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hưởng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từ</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các</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rào</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cản</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của</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các</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tiêu</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chí</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khác</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về</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hạ</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tầng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hệ</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thống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đường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thu</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gom</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nước</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thải</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tiêu</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thoát</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nước</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mưa</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a:t>
            </a:r>
          </a:p>
          <a:p>
            <a:pPr>
              <a:buFont typeface="Wingdings" panose="05000000000000000000" pitchFamily="2" charset="2"/>
              <a:buChar char="ü"/>
            </a:pP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Còn</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nhiều</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vi-VN"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chỉ tiêu trong tiêu </a:t>
            </a:r>
            <a:r>
              <a:rPr lang="en-US" dirty="0" err="1" smtClean="0">
                <a:solidFill>
                  <a:srgbClr val="002060"/>
                </a:solidFill>
                <a:effectLst/>
                <a:latin typeface="Arial" panose="020B0604020202020204" pitchFamily="34" charset="0"/>
                <a:ea typeface="Times New Roman" panose="02020603050405020304" pitchFamily="18" charset="0"/>
                <a:cs typeface="Arial" panose="020B0604020202020204" pitchFamily="34" charset="0"/>
              </a:rPr>
              <a:t>chí</a:t>
            </a:r>
            <a:r>
              <a:rPr lang="en-US" dirty="0" smtClean="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vi-VN" dirty="0" smtClean="0">
                <a:solidFill>
                  <a:srgbClr val="002060"/>
                </a:solidFill>
                <a:effectLst/>
                <a:latin typeface="Arial" panose="020B0604020202020204" pitchFamily="34" charset="0"/>
                <a:ea typeface="Times New Roman" panose="02020603050405020304" pitchFamily="18" charset="0"/>
                <a:cs typeface="Arial" panose="020B0604020202020204" pitchFamily="34" charset="0"/>
              </a:rPr>
              <a:t>vẫn </a:t>
            </a:r>
            <a:r>
              <a:rPr lang="vi-VN"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mang tính tương đối</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vi-VN"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chưa cụ thể</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không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định</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lượng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vi-VN"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dẫn đến việc khó xác định, đánh giá.</a:t>
            </a:r>
            <a:endParaRPr lang="en-US"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a:buFont typeface="Wingdings" panose="05000000000000000000" pitchFamily="2" charset="2"/>
              <a:buChar char="ü"/>
            </a:pPr>
            <a:r>
              <a:rPr lang="en-US"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latin typeface="Arial" panose="020B0604020202020204" pitchFamily="34" charset="0"/>
                <a:ea typeface="Times New Roman" panose="02020603050405020304" pitchFamily="18" charset="0"/>
                <a:cs typeface="Arial" panose="020B0604020202020204" pitchFamily="34" charset="0"/>
              </a:rPr>
              <a:t>V</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iệc</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triển</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khai</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thực</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hiện</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và</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đánh</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giá</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kết</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quả</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hoàn</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thành</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của</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tiêu</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chí</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17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đối</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với</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từng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nội</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dung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cụ</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thể</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cũng</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gặp</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nhiều</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khó</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 </a:t>
            </a:r>
            <a:r>
              <a:rPr lang="en-US" dirty="0" err="1">
                <a:solidFill>
                  <a:srgbClr val="002060"/>
                </a:solidFill>
                <a:effectLst/>
                <a:latin typeface="Arial" panose="020B0604020202020204" pitchFamily="34" charset="0"/>
                <a:ea typeface="Times New Roman" panose="02020603050405020304" pitchFamily="18" charset="0"/>
                <a:cs typeface="Arial" panose="020B0604020202020204" pitchFamily="34" charset="0"/>
              </a:rPr>
              <a:t>khăn</a:t>
            </a:r>
            <a:r>
              <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rPr>
              <a:t>.</a:t>
            </a:r>
          </a:p>
          <a:p>
            <a:pPr marL="0" indent="0">
              <a:buNone/>
            </a:pPr>
            <a:endParaRPr lang="en-US" dirty="0">
              <a:solidFill>
                <a:srgbClr val="002060"/>
              </a:solidFill>
              <a:effectLst/>
              <a:latin typeface="Arial" panose="020B0604020202020204" pitchFamily="34" charset="0"/>
              <a:ea typeface="Times New Roman" panose="02020603050405020304" pitchFamily="18" charset="0"/>
              <a:cs typeface="Arial" panose="020B0604020202020204" pitchFamily="34" charset="0"/>
            </a:endParaRPr>
          </a:p>
          <a:p>
            <a:pPr indent="342900" algn="just">
              <a:lnSpc>
                <a:spcPct val="150000"/>
              </a:lnSpc>
            </a:pPr>
            <a:endParaRPr lang="en-US" sz="1350" dirty="0">
              <a:solidFill>
                <a:srgbClr val="002060"/>
              </a:solidFill>
              <a:latin typeface=".VnTime"/>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1804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8AB74D0A-D9E3-4AAB-8907-8AC4157FFCAE}"/>
              </a:ext>
            </a:extLst>
          </p:cNvPr>
          <p:cNvSpPr>
            <a:spLocks noGrp="1"/>
          </p:cNvSpPr>
          <p:nvPr>
            <p:ph type="title"/>
          </p:nvPr>
        </p:nvSpPr>
        <p:spPr>
          <a:xfrm>
            <a:off x="89681" y="899108"/>
            <a:ext cx="8925951" cy="1108928"/>
          </a:xfrm>
        </p:spPr>
        <p:txBody>
          <a:bodyPr>
            <a:normAutofit/>
          </a:bodyPr>
          <a:lstStyle/>
          <a:p>
            <a:pPr algn="ctr"/>
            <a:r>
              <a:rPr lang="en-US" sz="1800" b="1" dirty="0">
                <a:solidFill>
                  <a:srgbClr val="002060"/>
                </a:solidFill>
                <a:latin typeface="Arial" panose="020B0604020202020204" pitchFamily="34" charset="0"/>
                <a:cs typeface="Arial" panose="020B0604020202020204" pitchFamily="34" charset="0"/>
              </a:rPr>
              <a:t>NGUYÊN TẮC XÂY DỰNG TIÊU CHÍ MÔI TRƯỜNG TRONG XÂY DỰNG </a:t>
            </a:r>
            <a:r>
              <a:rPr lang="en-US" sz="1800" b="1" dirty="0" err="1">
                <a:solidFill>
                  <a:srgbClr val="002060"/>
                </a:solidFill>
                <a:latin typeface="Arial" panose="020B0604020202020204" pitchFamily="34" charset="0"/>
                <a:cs typeface="Arial" panose="020B0604020202020204" pitchFamily="34" charset="0"/>
              </a:rPr>
              <a:t>Ntm</a:t>
            </a:r>
            <a:r>
              <a:rPr lang="en-US" sz="1800" b="1" dirty="0">
                <a:solidFill>
                  <a:srgbClr val="002060"/>
                </a:solidFill>
                <a:latin typeface="Arial" panose="020B0604020202020204" pitchFamily="34" charset="0"/>
                <a:cs typeface="Arial" panose="020B0604020202020204" pitchFamily="34" charset="0"/>
              </a:rPr>
              <a:t/>
            </a:r>
            <a:br>
              <a:rPr lang="en-US" sz="1800" b="1" dirty="0">
                <a:solidFill>
                  <a:srgbClr val="002060"/>
                </a:solidFill>
                <a:latin typeface="Arial" panose="020B0604020202020204" pitchFamily="34" charset="0"/>
                <a:cs typeface="Arial" panose="020B0604020202020204" pitchFamily="34" charset="0"/>
              </a:rPr>
            </a:br>
            <a:r>
              <a:rPr lang="en-US" sz="1800" b="1" dirty="0">
                <a:solidFill>
                  <a:srgbClr val="002060"/>
                </a:solidFill>
                <a:latin typeface="Arial" panose="020B0604020202020204" pitchFamily="34" charset="0"/>
                <a:cs typeface="Arial" panose="020B0604020202020204" pitchFamily="34" charset="0"/>
              </a:rPr>
              <a:t>GIAI ĐOẠN 2021-2025</a:t>
            </a:r>
          </a:p>
        </p:txBody>
      </p:sp>
      <p:sp>
        <p:nvSpPr>
          <p:cNvPr id="5" name="Content Placeholder 2">
            <a:extLst>
              <a:ext uri="{FF2B5EF4-FFF2-40B4-BE49-F238E27FC236}">
                <a16:creationId xmlns="" xmlns:a16="http://schemas.microsoft.com/office/drawing/2014/main" id="{10AF1736-4EA7-4229-9389-2BEC2B3748D2}"/>
              </a:ext>
            </a:extLst>
          </p:cNvPr>
          <p:cNvSpPr>
            <a:spLocks noGrp="1"/>
          </p:cNvSpPr>
          <p:nvPr>
            <p:ph idx="1"/>
          </p:nvPr>
        </p:nvSpPr>
        <p:spPr>
          <a:xfrm>
            <a:off x="611945" y="1900768"/>
            <a:ext cx="8403688" cy="3762357"/>
          </a:xfrm>
        </p:spPr>
        <p:txBody>
          <a:bodyPr>
            <a:normAutofit fontScale="92500"/>
          </a:bodyPr>
          <a:lstStyle/>
          <a:p>
            <a:pPr marL="0" indent="0" algn="just">
              <a:buNone/>
            </a:pP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1. </a:t>
            </a:r>
            <a:r>
              <a:rPr lang="vi-VN" sz="1650" b="1" dirty="0">
                <a:solidFill>
                  <a:srgbClr val="002060"/>
                </a:solidFill>
                <a:latin typeface="Arial" panose="020B0604020202020204" pitchFamily="34" charset="0"/>
                <a:ea typeface="Times New Roman" panose="02020603050405020304" pitchFamily="18" charset="0"/>
                <a:cs typeface="Arial" panose="020B0604020202020204" pitchFamily="34" charset="0"/>
              </a:rPr>
              <a:t>Đảm bảo tính đồng bộ, liên thông </a:t>
            </a:r>
            <a:r>
              <a:rPr lang="vi-VN"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của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tiêu</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chí</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môi</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trường</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thuộc</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B</a:t>
            </a:r>
            <a:r>
              <a:rPr lang="vi-VN"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ộ tiêu chí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quốc</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gia</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về</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NTM </a:t>
            </a:r>
            <a:r>
              <a:rPr lang="vi-VN"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từ cấp xã đến cấp huyện</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và</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theo</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02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mức</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độ</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đạt</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chuẩn</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NTM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và</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NTM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nâng</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1650" dirty="0" err="1">
                <a:solidFill>
                  <a:srgbClr val="002060"/>
                </a:solidFill>
                <a:latin typeface="Arial" panose="020B0604020202020204" pitchFamily="34" charset="0"/>
                <a:ea typeface="Times New Roman" panose="02020603050405020304" pitchFamily="18" charset="0"/>
                <a:cs typeface="Arial" panose="020B0604020202020204" pitchFamily="34" charset="0"/>
              </a:rPr>
              <a:t>cao</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a:t>
            </a:r>
          </a:p>
          <a:p>
            <a:pPr marL="0" indent="0" algn="just">
              <a:buNone/>
            </a:pPr>
            <a:endPar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0" indent="0" algn="just">
              <a:buNone/>
            </a:pP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2. </a:t>
            </a:r>
            <a:r>
              <a:rPr lang="vi-VN" sz="1650" b="1" dirty="0">
                <a:solidFill>
                  <a:srgbClr val="002060"/>
                </a:solidFill>
                <a:latin typeface="Arial" panose="020B0604020202020204" pitchFamily="34" charset="0"/>
                <a:ea typeface="Times New Roman" panose="02020603050405020304" pitchFamily="18" charset="0"/>
                <a:cs typeface="Arial" panose="020B0604020202020204" pitchFamily="34" charset="0"/>
              </a:rPr>
              <a:t>Lượng hóa tối đa các tiêu chí </a:t>
            </a:r>
            <a:r>
              <a:rPr lang="vi-VN"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nhằm đánh giá đúng thực chất, khách quan kết quả thực hiện, đảm bảo việc huy động, sử dụng hiệu quả các nguồn lực đầu tư, tránh lãng phí</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a:t>
            </a:r>
          </a:p>
          <a:p>
            <a:pPr marL="0" indent="0" algn="just">
              <a:buNone/>
            </a:pPr>
            <a:endPar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0" indent="0" algn="just">
              <a:buNone/>
            </a:pP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3. </a:t>
            </a:r>
            <a:r>
              <a:rPr lang="vi-VN" sz="1650" b="1" dirty="0">
                <a:solidFill>
                  <a:srgbClr val="002060"/>
                </a:solidFill>
                <a:latin typeface="Arial" panose="020B0604020202020204" pitchFamily="34" charset="0"/>
                <a:ea typeface="Times New Roman" panose="02020603050405020304" pitchFamily="18" charset="0"/>
                <a:cs typeface="Arial" panose="020B0604020202020204" pitchFamily="34" charset="0"/>
              </a:rPr>
              <a:t>Tạo thuận lợi và khích lệ các xã, huyện có điều kiện kinh tế - xã hội khó khăn </a:t>
            </a:r>
            <a:r>
              <a:rPr lang="vi-VN"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tiếp tục phấn đấu để đạt chuẩn NTM trong giai đoạn 2021 - 2025. Làm căn cứ để các xã, huyện đã đạt chuẩn NTM tập trung thực hiện xây dựng NTM nâng cao; chỉ phấn đấu xây dựng NTM kiểu mẫu ở những nơi có điều kiện, để nâng cao hơn chất lượng đời sống của người dân nông thôn, từng bước tiệm cận với đô thị.</a:t>
            </a:r>
            <a:endPar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0" indent="0">
              <a:buNone/>
            </a:pPr>
            <a:endParaRPr lang="en-US"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2806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50B7BC10-9AC8-4B45-8914-9CA8E5470E0E}"/>
              </a:ext>
            </a:extLst>
          </p:cNvPr>
          <p:cNvSpPr>
            <a:spLocks noGrp="1"/>
          </p:cNvSpPr>
          <p:nvPr>
            <p:ph idx="1"/>
          </p:nvPr>
        </p:nvSpPr>
        <p:spPr>
          <a:xfrm>
            <a:off x="517627" y="1962843"/>
            <a:ext cx="8403688" cy="3291841"/>
          </a:xfrm>
        </p:spPr>
        <p:txBody>
          <a:bodyPr>
            <a:normAutofit fontScale="92500" lnSpcReduction="20000"/>
          </a:bodyPr>
          <a:lstStyle/>
          <a:p>
            <a:pPr marL="0" indent="0" algn="just">
              <a:buNone/>
            </a:pP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4</a:t>
            </a:r>
            <a:r>
              <a:rPr lang="vi-VN"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Tiêu chí môi trường thuộc Bộ tiêu chí quốc gia về NTM các cấp giai đoạn 2021 - 2025 bao gồm nhiều nội dung (chỉ tiêu) thuộc lĩnh vực quản lý nhà nước của nhiều Bộ, ngành, trong đó </a:t>
            </a:r>
            <a:r>
              <a:rPr lang="vi-VN" sz="1650" b="1" dirty="0">
                <a:solidFill>
                  <a:srgbClr val="002060"/>
                </a:solidFill>
                <a:latin typeface="Arial" panose="020B0604020202020204" pitchFamily="34" charset="0"/>
                <a:ea typeface="Times New Roman" panose="02020603050405020304" pitchFamily="18" charset="0"/>
                <a:cs typeface="Arial" panose="020B0604020202020204" pitchFamily="34" charset="0"/>
              </a:rPr>
              <a:t>Bộ Tài nguyên và Môi trường chịu trách nhiệm hướng dẫn các nội dung (chỉ tiêu) thuộc lĩnh vực quản lý nhà nước về bảo vệ môi trường</a:t>
            </a:r>
            <a:r>
              <a:rPr lang="vi-VN"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a:t>
            </a:r>
            <a:endPar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0" indent="0" algn="just">
              <a:buNone/>
            </a:pPr>
            <a:endPar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0" indent="0" algn="just">
              <a:buNone/>
            </a:pP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5. </a:t>
            </a:r>
            <a:r>
              <a:rPr lang="vi-VN" sz="1650" b="1" dirty="0">
                <a:solidFill>
                  <a:srgbClr val="002060"/>
                </a:solidFill>
                <a:latin typeface="Arial" panose="020B0604020202020204" pitchFamily="34" charset="0"/>
                <a:ea typeface="Times New Roman" panose="02020603050405020304" pitchFamily="18" charset="0"/>
                <a:cs typeface="Arial" panose="020B0604020202020204" pitchFamily="34" charset="0"/>
              </a:rPr>
              <a:t>Phát huy vai trò của cộng đồng dân cư địa phương</a:t>
            </a:r>
            <a:r>
              <a:rPr lang="vi-VN"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 nhà nước đóng vai trò định hướng, ban hành các tiêu chí, quy chuẩn, tiêu chuẩn, ban hành các chính sách và hỗ trợ một phần nguồn vốn. Các hoạt động cụ thể do chính cộng đồng người dân thôn, xã bàn bạc dân chủ để quyết định và tổ chức thực hiện.</a:t>
            </a:r>
            <a:endPar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0" indent="0" algn="just">
              <a:buNone/>
            </a:pPr>
            <a:endPar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0" indent="0" algn="just">
              <a:buNone/>
            </a:pP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6. </a:t>
            </a:r>
            <a:r>
              <a:rPr lang="vi-VN" sz="1650" b="1" dirty="0">
                <a:solidFill>
                  <a:srgbClr val="002060"/>
                </a:solidFill>
                <a:latin typeface="Arial" panose="020B0604020202020204" pitchFamily="34" charset="0"/>
                <a:ea typeface="Times New Roman" panose="02020603050405020304" pitchFamily="18" charset="0"/>
                <a:cs typeface="Arial" panose="020B0604020202020204" pitchFamily="34" charset="0"/>
              </a:rPr>
              <a:t>Thực hiện chính sách xã hội hóa </a:t>
            </a:r>
            <a:r>
              <a:rPr lang="vi-VN"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trong lĩnh vực bảo vệ môi trường (BVMT) trong Chương trình xây dựng NTM giai đoạn 2021 – 2025</a:t>
            </a:r>
            <a:r>
              <a:rPr lang="en-US" sz="1650" dirty="0">
                <a:solidFill>
                  <a:srgbClr val="002060"/>
                </a:solidFill>
                <a:latin typeface="Arial" panose="020B0604020202020204" pitchFamily="34" charset="0"/>
                <a:ea typeface="Times New Roman" panose="02020603050405020304" pitchFamily="18" charset="0"/>
                <a:cs typeface="Arial" panose="020B0604020202020204" pitchFamily="34" charset="0"/>
              </a:rPr>
              <a:t>.</a:t>
            </a:r>
          </a:p>
          <a:p>
            <a:pPr marL="0" indent="0">
              <a:buNone/>
            </a:pPr>
            <a:endParaRPr lang="en-US" b="1" dirty="0">
              <a:solidFill>
                <a:srgbClr val="002060"/>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 xmlns:a16="http://schemas.microsoft.com/office/drawing/2014/main" id="{F2403AA3-134D-48DD-8B33-1851D7BA7F22}"/>
              </a:ext>
            </a:extLst>
          </p:cNvPr>
          <p:cNvSpPr>
            <a:spLocks noGrp="1"/>
          </p:cNvSpPr>
          <p:nvPr>
            <p:ph type="title"/>
          </p:nvPr>
        </p:nvSpPr>
        <p:spPr>
          <a:xfrm>
            <a:off x="89681" y="899108"/>
            <a:ext cx="8925951" cy="1108928"/>
          </a:xfrm>
        </p:spPr>
        <p:txBody>
          <a:bodyPr>
            <a:normAutofit/>
          </a:bodyPr>
          <a:lstStyle/>
          <a:p>
            <a:pPr algn="ctr"/>
            <a:r>
              <a:rPr lang="en-US" sz="1800" b="1" dirty="0">
                <a:solidFill>
                  <a:srgbClr val="002060"/>
                </a:solidFill>
                <a:latin typeface="Arial" panose="020B0604020202020204" pitchFamily="34" charset="0"/>
                <a:cs typeface="Arial" panose="020B0604020202020204" pitchFamily="34" charset="0"/>
              </a:rPr>
              <a:t>NGUYÊN TẮC XÂY DỰNG TIÊU CHÍ MÔI TRƯỜNG TRONG XÂY DỰNG </a:t>
            </a:r>
            <a:r>
              <a:rPr lang="en-US" sz="1800" b="1" dirty="0" err="1">
                <a:solidFill>
                  <a:srgbClr val="002060"/>
                </a:solidFill>
                <a:latin typeface="Arial" panose="020B0604020202020204" pitchFamily="34" charset="0"/>
                <a:cs typeface="Arial" panose="020B0604020202020204" pitchFamily="34" charset="0"/>
              </a:rPr>
              <a:t>Ntm</a:t>
            </a:r>
            <a:r>
              <a:rPr lang="en-US" sz="1800" b="1" dirty="0">
                <a:solidFill>
                  <a:srgbClr val="002060"/>
                </a:solidFill>
                <a:latin typeface="Arial" panose="020B0604020202020204" pitchFamily="34" charset="0"/>
                <a:cs typeface="Arial" panose="020B0604020202020204" pitchFamily="34" charset="0"/>
              </a:rPr>
              <a:t/>
            </a:r>
            <a:br>
              <a:rPr lang="en-US" sz="1800" b="1" dirty="0">
                <a:solidFill>
                  <a:srgbClr val="002060"/>
                </a:solidFill>
                <a:latin typeface="Arial" panose="020B0604020202020204" pitchFamily="34" charset="0"/>
                <a:cs typeface="Arial" panose="020B0604020202020204" pitchFamily="34" charset="0"/>
              </a:rPr>
            </a:br>
            <a:r>
              <a:rPr lang="en-US" sz="1800" b="1" dirty="0">
                <a:solidFill>
                  <a:srgbClr val="002060"/>
                </a:solidFill>
                <a:latin typeface="Arial" panose="020B0604020202020204" pitchFamily="34" charset="0"/>
                <a:cs typeface="Arial" panose="020B0604020202020204" pitchFamily="34" charset="0"/>
              </a:rPr>
              <a:t>GIAI ĐOẠN 2021-2025</a:t>
            </a:r>
          </a:p>
        </p:txBody>
      </p:sp>
    </p:spTree>
    <p:extLst>
      <p:ext uri="{BB962C8B-B14F-4D97-AF65-F5344CB8AC3E}">
        <p14:creationId xmlns:p14="http://schemas.microsoft.com/office/powerpoint/2010/main" val="34508375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0B79F00D-B68C-414E-B84C-ECE6B651C6B6}"/>
              </a:ext>
            </a:extLst>
          </p:cNvPr>
          <p:cNvSpPr>
            <a:spLocks noGrp="1"/>
          </p:cNvSpPr>
          <p:nvPr>
            <p:ph type="title"/>
          </p:nvPr>
        </p:nvSpPr>
        <p:spPr>
          <a:xfrm>
            <a:off x="89681" y="899108"/>
            <a:ext cx="8925951" cy="614847"/>
          </a:xfrm>
        </p:spPr>
        <p:txBody>
          <a:bodyPr>
            <a:normAutofit/>
          </a:bodyPr>
          <a:lstStyle/>
          <a:p>
            <a:pPr algn="ctr"/>
            <a:r>
              <a:rPr lang="en-US" sz="1800" b="1" dirty="0">
                <a:solidFill>
                  <a:srgbClr val="002060"/>
                </a:solidFill>
                <a:latin typeface="Arial" panose="020B0604020202020204" pitchFamily="34" charset="0"/>
                <a:cs typeface="Arial" panose="020B0604020202020204" pitchFamily="34" charset="0"/>
              </a:rPr>
              <a:t>NHỮNG ĐIỂM MỚI CỦA TIÊU CHÍ MÔI TRƯỜNG </a:t>
            </a:r>
            <a:r>
              <a:rPr lang="en-US" sz="1800" b="1" dirty="0" err="1">
                <a:solidFill>
                  <a:srgbClr val="002060"/>
                </a:solidFill>
                <a:latin typeface="Arial" panose="020B0604020202020204" pitchFamily="34" charset="0"/>
                <a:cs typeface="Arial" panose="020B0604020202020204" pitchFamily="34" charset="0"/>
              </a:rPr>
              <a:t>trong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xây</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dựng</a:t>
            </a:r>
            <a:r>
              <a:rPr lang="en-US" sz="1800" b="1" dirty="0">
                <a:solidFill>
                  <a:srgbClr val="002060"/>
                </a:solidFill>
                <a:latin typeface="Arial" panose="020B0604020202020204" pitchFamily="34" charset="0"/>
                <a:cs typeface="Arial" panose="020B0604020202020204" pitchFamily="34" charset="0"/>
              </a:rPr>
              <a:t> NTM </a:t>
            </a:r>
            <a:br>
              <a:rPr lang="en-US" sz="1800" b="1" dirty="0">
                <a:solidFill>
                  <a:srgbClr val="002060"/>
                </a:solidFill>
                <a:latin typeface="Arial" panose="020B0604020202020204" pitchFamily="34" charset="0"/>
                <a:cs typeface="Arial" panose="020B0604020202020204" pitchFamily="34" charset="0"/>
              </a:rPr>
            </a:br>
            <a:r>
              <a:rPr lang="en-US" sz="1800" b="1" dirty="0" err="1">
                <a:solidFill>
                  <a:srgbClr val="002060"/>
                </a:solidFill>
                <a:latin typeface="Arial" panose="020B0604020202020204" pitchFamily="34" charset="0"/>
                <a:cs typeface="Arial" panose="020B0604020202020204" pitchFamily="34" charset="0"/>
              </a:rPr>
              <a:t>giai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đoạn</a:t>
            </a:r>
            <a:r>
              <a:rPr lang="en-US" sz="1800" b="1" dirty="0">
                <a:solidFill>
                  <a:srgbClr val="002060"/>
                </a:solidFill>
                <a:latin typeface="Arial" panose="020B0604020202020204" pitchFamily="34" charset="0"/>
                <a:cs typeface="Arial" panose="020B0604020202020204" pitchFamily="34" charset="0"/>
              </a:rPr>
              <a:t> 2021-2025</a:t>
            </a:r>
            <a:endParaRPr lang="en-US" sz="1200" b="1" dirty="0">
              <a:solidFill>
                <a:srgbClr val="FF0000"/>
              </a:solidFill>
              <a:latin typeface="Arial (Body)"/>
              <a:ea typeface="+mn-ea"/>
              <a:cs typeface="Arial" panose="020B0604020202020204" pitchFamily="34" charset="0"/>
            </a:endParaRPr>
          </a:p>
        </p:txBody>
      </p:sp>
      <p:graphicFrame>
        <p:nvGraphicFramePr>
          <p:cNvPr id="9" name="Table 9">
            <a:extLst>
              <a:ext uri="{FF2B5EF4-FFF2-40B4-BE49-F238E27FC236}">
                <a16:creationId xmlns="" xmlns:a16="http://schemas.microsoft.com/office/drawing/2014/main" id="{55D19093-0118-4730-BF4D-8276F68CF604}"/>
              </a:ext>
            </a:extLst>
          </p:cNvPr>
          <p:cNvGraphicFramePr>
            <a:graphicFrameLocks noGrp="1"/>
          </p:cNvGraphicFramePr>
          <p:nvPr>
            <p:extLst/>
          </p:nvPr>
        </p:nvGraphicFramePr>
        <p:xfrm>
          <a:off x="45720" y="1468235"/>
          <a:ext cx="9098280" cy="4523329"/>
        </p:xfrm>
        <a:graphic>
          <a:graphicData uri="http://schemas.openxmlformats.org/drawingml/2006/table">
            <a:tbl>
              <a:tblPr firstRow="1" bandRow="1">
                <a:tableStyleId>{5C22544A-7EE6-4342-B048-85BDC9FD1C3A}</a:tableStyleId>
              </a:tblPr>
              <a:tblGrid>
                <a:gridCol w="1503569">
                  <a:extLst>
                    <a:ext uri="{9D8B030D-6E8A-4147-A177-3AD203B41FA5}">
                      <a16:colId xmlns="" xmlns:a16="http://schemas.microsoft.com/office/drawing/2014/main" val="2099952428"/>
                    </a:ext>
                  </a:extLst>
                </a:gridCol>
                <a:gridCol w="3956226">
                  <a:extLst>
                    <a:ext uri="{9D8B030D-6E8A-4147-A177-3AD203B41FA5}">
                      <a16:colId xmlns="" xmlns:a16="http://schemas.microsoft.com/office/drawing/2014/main" val="2529094738"/>
                    </a:ext>
                  </a:extLst>
                </a:gridCol>
                <a:gridCol w="3638485">
                  <a:extLst>
                    <a:ext uri="{9D8B030D-6E8A-4147-A177-3AD203B41FA5}">
                      <a16:colId xmlns="" xmlns:a16="http://schemas.microsoft.com/office/drawing/2014/main" val="3507709922"/>
                    </a:ext>
                  </a:extLst>
                </a:gridCol>
              </a:tblGrid>
              <a:tr h="241650">
                <a:tc>
                  <a:txBody>
                    <a:bodyPr/>
                    <a:lstStyle/>
                    <a:p>
                      <a:pPr algn="ctr"/>
                      <a:r>
                        <a:rPr lang="en-US" sz="1000" dirty="0" err="1">
                          <a:solidFill>
                            <a:schemeClr val="bg2">
                              <a:lumMod val="75000"/>
                            </a:schemeClr>
                          </a:solidFill>
                          <a:latin typeface="Arial" panose="020B0604020202020204" pitchFamily="34" charset="0"/>
                          <a:cs typeface="Arial" panose="020B0604020202020204" pitchFamily="34" charset="0"/>
                        </a:rPr>
                        <a:t>Cấp</a:t>
                      </a:r>
                      <a:endParaRPr lang="en-US" sz="1000" dirty="0">
                        <a:solidFill>
                          <a:schemeClr val="bg2">
                            <a:lumMod val="75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000" dirty="0" err="1">
                          <a:solidFill>
                            <a:schemeClr val="bg2">
                              <a:lumMod val="75000"/>
                            </a:schemeClr>
                          </a:solidFill>
                          <a:latin typeface="Arial" panose="020B0604020202020204" pitchFamily="34" charset="0"/>
                          <a:cs typeface="Arial" panose="020B0604020202020204" pitchFamily="34" charset="0"/>
                        </a:rPr>
                        <a:t>Giai</a:t>
                      </a:r>
                      <a:r>
                        <a:rPr lang="en-US" sz="1000" dirty="0">
                          <a:solidFill>
                            <a:schemeClr val="bg2">
                              <a:lumMod val="75000"/>
                            </a:schemeClr>
                          </a:solidFill>
                          <a:latin typeface="Arial" panose="020B0604020202020204" pitchFamily="34" charset="0"/>
                          <a:cs typeface="Arial" panose="020B0604020202020204" pitchFamily="34" charset="0"/>
                        </a:rPr>
                        <a:t> </a:t>
                      </a:r>
                      <a:r>
                        <a:rPr lang="en-US" sz="1000" dirty="0" err="1">
                          <a:solidFill>
                            <a:schemeClr val="bg2">
                              <a:lumMod val="75000"/>
                            </a:schemeClr>
                          </a:solidFill>
                          <a:latin typeface="Arial" panose="020B0604020202020204" pitchFamily="34" charset="0"/>
                          <a:cs typeface="Arial" panose="020B0604020202020204" pitchFamily="34" charset="0"/>
                        </a:rPr>
                        <a:t>đoạn</a:t>
                      </a:r>
                      <a:r>
                        <a:rPr lang="en-US" sz="1000" dirty="0">
                          <a:solidFill>
                            <a:schemeClr val="bg2">
                              <a:lumMod val="75000"/>
                            </a:schemeClr>
                          </a:solidFill>
                          <a:latin typeface="Arial" panose="020B0604020202020204" pitchFamily="34" charset="0"/>
                          <a:cs typeface="Arial" panose="020B0604020202020204" pitchFamily="34" charset="0"/>
                        </a:rPr>
                        <a:t> 2016-2020</a:t>
                      </a:r>
                    </a:p>
                  </a:txBody>
                  <a:tcPr marL="68580" marR="68580" marT="34290" marB="34290"/>
                </a:tc>
                <a:tc>
                  <a:txBody>
                    <a:bodyPr/>
                    <a:lstStyle/>
                    <a:p>
                      <a:pPr algn="ctr"/>
                      <a:r>
                        <a:rPr lang="en-US" sz="1000" dirty="0" err="1">
                          <a:solidFill>
                            <a:schemeClr val="bg2">
                              <a:lumMod val="75000"/>
                            </a:schemeClr>
                          </a:solidFill>
                          <a:latin typeface="Arial" panose="020B0604020202020204" pitchFamily="34" charset="0"/>
                          <a:cs typeface="Arial" panose="020B0604020202020204" pitchFamily="34" charset="0"/>
                        </a:rPr>
                        <a:t>Giai</a:t>
                      </a:r>
                      <a:r>
                        <a:rPr lang="en-US" sz="1000" dirty="0">
                          <a:solidFill>
                            <a:schemeClr val="bg2">
                              <a:lumMod val="75000"/>
                            </a:schemeClr>
                          </a:solidFill>
                          <a:latin typeface="Arial" panose="020B0604020202020204" pitchFamily="34" charset="0"/>
                          <a:cs typeface="Arial" panose="020B0604020202020204" pitchFamily="34" charset="0"/>
                        </a:rPr>
                        <a:t> </a:t>
                      </a:r>
                      <a:r>
                        <a:rPr lang="en-US" sz="1000" dirty="0" err="1">
                          <a:solidFill>
                            <a:schemeClr val="bg2">
                              <a:lumMod val="75000"/>
                            </a:schemeClr>
                          </a:solidFill>
                          <a:latin typeface="Arial" panose="020B0604020202020204" pitchFamily="34" charset="0"/>
                          <a:cs typeface="Arial" panose="020B0604020202020204" pitchFamily="34" charset="0"/>
                        </a:rPr>
                        <a:t>đoạn</a:t>
                      </a:r>
                      <a:r>
                        <a:rPr lang="en-US" sz="1000" dirty="0">
                          <a:solidFill>
                            <a:schemeClr val="bg2">
                              <a:lumMod val="75000"/>
                            </a:schemeClr>
                          </a:solidFill>
                          <a:latin typeface="Arial" panose="020B0604020202020204" pitchFamily="34" charset="0"/>
                          <a:cs typeface="Arial" panose="020B0604020202020204" pitchFamily="34" charset="0"/>
                        </a:rPr>
                        <a:t> </a:t>
                      </a:r>
                      <a:r>
                        <a:rPr lang="en-US" sz="1000" dirty="0" smtClean="0">
                          <a:solidFill>
                            <a:schemeClr val="bg2">
                              <a:lumMod val="75000"/>
                            </a:schemeClr>
                          </a:solidFill>
                          <a:latin typeface="Arial" panose="020B0604020202020204" pitchFamily="34" charset="0"/>
                          <a:cs typeface="Arial" panose="020B0604020202020204" pitchFamily="34" charset="0"/>
                        </a:rPr>
                        <a:t>2021-2025 </a:t>
                      </a:r>
                      <a:endParaRPr lang="en-US" sz="1000" dirty="0">
                        <a:solidFill>
                          <a:schemeClr val="bg2">
                            <a:lumMod val="75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938283446"/>
                  </a:ext>
                </a:extLst>
              </a:tr>
              <a:tr h="261788">
                <a:tc>
                  <a:txBody>
                    <a:bodyPr/>
                    <a:lstStyle/>
                    <a:p>
                      <a:pPr algn="ctr"/>
                      <a:r>
                        <a:rPr lang="en-US" sz="1200" b="1" u="sng" dirty="0" err="1">
                          <a:latin typeface="Arial" panose="020B0604020202020204" pitchFamily="34" charset="0"/>
                          <a:cs typeface="Arial" panose="020B0604020202020204" pitchFamily="34" charset="0"/>
                        </a:rPr>
                        <a:t>Xã</a:t>
                      </a:r>
                      <a:r>
                        <a:rPr lang="en-US" sz="1200" b="1" u="sng" dirty="0">
                          <a:latin typeface="Arial" panose="020B0604020202020204" pitchFamily="34" charset="0"/>
                          <a:cs typeface="Arial" panose="020B0604020202020204" pitchFamily="34" charset="0"/>
                        </a:rPr>
                        <a:t> </a:t>
                      </a:r>
                    </a:p>
                  </a:txBody>
                  <a:tcPr marL="68580" marR="68580" marT="34290" marB="34290"/>
                </a:tc>
                <a:tc>
                  <a:txBody>
                    <a:bodyPr/>
                    <a:lstStyle/>
                    <a:p>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3831251864"/>
                  </a:ext>
                </a:extLst>
              </a:tr>
              <a:tr h="664537">
                <a:tc>
                  <a:txBody>
                    <a:bodyPr/>
                    <a:lstStyle/>
                    <a:p>
                      <a:r>
                        <a:rPr lang="en-US" sz="1200" dirty="0" err="1">
                          <a:latin typeface="Arial" panose="020B0604020202020204" pitchFamily="34" charset="0"/>
                          <a:cs typeface="Arial" panose="020B0604020202020204" pitchFamily="34" charset="0"/>
                        </a:rPr>
                        <a:t>Đạt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chuẩn</a:t>
                      </a:r>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pPr algn="just"/>
                      <a:r>
                        <a:rPr lang="en-US" sz="1200" b="1" dirty="0" err="1">
                          <a:latin typeface="Arial" panose="020B0604020202020204" pitchFamily="34" charset="0"/>
                          <a:cs typeface="Arial" panose="020B0604020202020204" pitchFamily="34" charset="0"/>
                        </a:rPr>
                        <a:t>Tiêu</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chí</a:t>
                      </a:r>
                      <a:r>
                        <a:rPr lang="en-US" sz="1200" b="1" dirty="0">
                          <a:latin typeface="Arial" panose="020B0604020202020204" pitchFamily="34" charset="0"/>
                          <a:cs typeface="Arial" panose="020B0604020202020204" pitchFamily="34" charset="0"/>
                        </a:rPr>
                        <a:t> 17. </a:t>
                      </a:r>
                      <a:r>
                        <a:rPr lang="vi-VN" sz="1200" b="1" dirty="0">
                          <a:latin typeface="Arial" panose="020B0604020202020204" pitchFamily="34" charset="0"/>
                          <a:cs typeface="Arial" panose="020B0604020202020204" pitchFamily="34" charset="0"/>
                        </a:rPr>
                        <a:t>Môi trường và an toàn thực phẩm</a:t>
                      </a:r>
                      <a:r>
                        <a:rPr lang="en-US" sz="1200" b="1" dirty="0">
                          <a:latin typeface="Arial" panose="020B0604020202020204" pitchFamily="34" charset="0"/>
                          <a:cs typeface="Arial" panose="020B0604020202020204" pitchFamily="34" charset="0"/>
                        </a:rPr>
                        <a:t>: </a:t>
                      </a:r>
                      <a:r>
                        <a:rPr lang="en-US" sz="1200" b="1" dirty="0" smtClean="0">
                          <a:solidFill>
                            <a:srgbClr val="FF0000"/>
                          </a:solidFill>
                          <a:latin typeface="Arial" panose="020B0604020202020204" pitchFamily="34" charset="0"/>
                          <a:cs typeface="Arial" panose="020B0604020202020204" pitchFamily="34" charset="0"/>
                        </a:rPr>
                        <a:t>9 </a:t>
                      </a:r>
                      <a:r>
                        <a:rPr lang="en-US" sz="1200" b="1" dirty="0" err="1">
                          <a:solidFill>
                            <a:srgbClr val="FF0000"/>
                          </a:solidFill>
                          <a:latin typeface="Arial" panose="020B0604020202020204" pitchFamily="34" charset="0"/>
                          <a:cs typeface="Arial" panose="020B0604020202020204" pitchFamily="34" charset="0"/>
                        </a:rPr>
                        <a:t>chỉ</a:t>
                      </a:r>
                      <a:r>
                        <a:rPr lang="en-US" sz="1200" b="1" dirty="0">
                          <a:solidFill>
                            <a:srgbClr val="FF0000"/>
                          </a:solidFill>
                          <a:latin typeface="Arial" panose="020B0604020202020204" pitchFamily="34" charset="0"/>
                          <a:cs typeface="Arial" panose="020B0604020202020204" pitchFamily="34" charset="0"/>
                        </a:rPr>
                        <a:t> </a:t>
                      </a:r>
                      <a:r>
                        <a:rPr lang="en-US" sz="1200" b="1" dirty="0" err="1">
                          <a:solidFill>
                            <a:srgbClr val="FF0000"/>
                          </a:solidFill>
                          <a:latin typeface="Arial" panose="020B0604020202020204" pitchFamily="34" charset="0"/>
                          <a:cs typeface="Arial" panose="020B0604020202020204" pitchFamily="34" charset="0"/>
                        </a:rPr>
                        <a:t>tiêu</a:t>
                      </a:r>
                      <a:endParaRPr lang="en-US" sz="1200" b="1" dirty="0">
                        <a:solidFill>
                          <a:srgbClr val="FF0000"/>
                        </a:solidFill>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latin typeface="Arial" panose="020B0604020202020204" pitchFamily="34" charset="0"/>
                          <a:cs typeface="Arial" panose="020B0604020202020204" pitchFamily="34" charset="0"/>
                        </a:rPr>
                        <a:t>Tiêu</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chí</a:t>
                      </a:r>
                      <a:r>
                        <a:rPr lang="en-US" sz="1200" b="1" dirty="0">
                          <a:latin typeface="Arial" panose="020B0604020202020204" pitchFamily="34" charset="0"/>
                          <a:cs typeface="Arial" panose="020B0604020202020204" pitchFamily="34" charset="0"/>
                        </a:rPr>
                        <a:t> 17. </a:t>
                      </a:r>
                      <a:r>
                        <a:rPr lang="vi-VN" sz="1200" b="1" dirty="0">
                          <a:latin typeface="+mn-lt"/>
                          <a:cs typeface="Arial" panose="020B0604020202020204" pitchFamily="34" charset="0"/>
                        </a:rPr>
                        <a:t>Môi trường và an toàn thực phẩm</a:t>
                      </a:r>
                      <a:r>
                        <a:rPr lang="en-US" sz="1200" b="1" dirty="0">
                          <a:latin typeface="Arial" panose="020B0604020202020204" pitchFamily="34" charset="0"/>
                          <a:cs typeface="Arial" panose="020B0604020202020204" pitchFamily="34" charset="0"/>
                        </a:rPr>
                        <a:t>: </a:t>
                      </a:r>
                      <a:r>
                        <a:rPr lang="en-US" sz="1200" b="1" dirty="0" smtClean="0">
                          <a:solidFill>
                            <a:srgbClr val="FF0000"/>
                          </a:solidFill>
                          <a:latin typeface="Arial" panose="020B0604020202020204" pitchFamily="34" charset="0"/>
                          <a:cs typeface="Arial" panose="020B0604020202020204" pitchFamily="34" charset="0"/>
                        </a:rPr>
                        <a:t>12 </a:t>
                      </a:r>
                      <a:r>
                        <a:rPr lang="en-US" sz="1200" b="1" dirty="0" err="1" smtClean="0">
                          <a:solidFill>
                            <a:srgbClr val="FF0000"/>
                          </a:solidFill>
                          <a:latin typeface="Arial" panose="020B0604020202020204" pitchFamily="34" charset="0"/>
                          <a:cs typeface="Arial" panose="020B0604020202020204" pitchFamily="34" charset="0"/>
                        </a:rPr>
                        <a:t>chỉ</a:t>
                      </a:r>
                      <a:r>
                        <a:rPr lang="en-US" sz="1200" b="1" dirty="0" smtClean="0">
                          <a:solidFill>
                            <a:srgbClr val="FF0000"/>
                          </a:solidFill>
                          <a:latin typeface="Arial" panose="020B0604020202020204" pitchFamily="34" charset="0"/>
                          <a:cs typeface="Arial" panose="020B0604020202020204" pitchFamily="34" charset="0"/>
                        </a:rPr>
                        <a:t> </a:t>
                      </a:r>
                      <a:r>
                        <a:rPr lang="en-US" sz="1200" b="1" dirty="0" err="1">
                          <a:solidFill>
                            <a:srgbClr val="FF0000"/>
                          </a:solidFill>
                          <a:latin typeface="Arial" panose="020B0604020202020204" pitchFamily="34" charset="0"/>
                          <a:cs typeface="Arial" panose="020B0604020202020204" pitchFamily="34" charset="0"/>
                        </a:rPr>
                        <a:t>tiêu</a:t>
                      </a:r>
                      <a:endParaRPr lang="en-US" sz="1200" b="1" dirty="0">
                        <a:solidFill>
                          <a:srgbClr val="FF0000"/>
                        </a:solidFill>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4194542930"/>
                  </a:ext>
                </a:extLst>
              </a:tr>
              <a:tr h="6645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err="1" smtClean="0">
                          <a:latin typeface="Arial" panose="020B0604020202020204" pitchFamily="34" charset="0"/>
                          <a:cs typeface="Arial" panose="020B0604020202020204" pitchFamily="34" charset="0"/>
                        </a:rPr>
                        <a:t>Nâng</a:t>
                      </a:r>
                      <a:r>
                        <a:rPr lang="en-US" sz="1200" b="0" dirty="0" smtClean="0">
                          <a:latin typeface="Arial" panose="020B0604020202020204" pitchFamily="34" charset="0"/>
                          <a:cs typeface="Arial" panose="020B0604020202020204" pitchFamily="34" charset="0"/>
                        </a:rPr>
                        <a:t> </a:t>
                      </a:r>
                      <a:r>
                        <a:rPr lang="en-US" sz="1200" b="0" dirty="0" err="1" smtClean="0">
                          <a:latin typeface="Arial" panose="020B0604020202020204" pitchFamily="34" charset="0"/>
                          <a:cs typeface="Arial" panose="020B0604020202020204" pitchFamily="34" charset="0"/>
                        </a:rPr>
                        <a:t>cao</a:t>
                      </a:r>
                      <a:endParaRPr lang="en-US" sz="1200" b="0" dirty="0" smtClean="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1200" b="1" kern="1200" dirty="0" smtClean="0">
                          <a:solidFill>
                            <a:schemeClr val="dk1"/>
                          </a:solidFill>
                          <a:latin typeface="Arial" panose="020B0604020202020204" pitchFamily="34" charset="0"/>
                          <a:ea typeface="+mn-ea"/>
                          <a:cs typeface="Arial" panose="020B0604020202020204" pitchFamily="34" charset="0"/>
                        </a:rPr>
                        <a:t>Tiêu </a:t>
                      </a:r>
                      <a:r>
                        <a:rPr lang="vi-VN" sz="1200" b="1" kern="1200" dirty="0">
                          <a:solidFill>
                            <a:schemeClr val="dk1"/>
                          </a:solidFill>
                          <a:latin typeface="Arial" panose="020B0604020202020204" pitchFamily="34" charset="0"/>
                          <a:ea typeface="+mn-ea"/>
                          <a:cs typeface="Arial" panose="020B0604020202020204" pitchFamily="34" charset="0"/>
                        </a:rPr>
                        <a:t>chí Môi trường</a:t>
                      </a:r>
                      <a:r>
                        <a:rPr lang="en-US" sz="1200" b="1" kern="1200" dirty="0">
                          <a:solidFill>
                            <a:schemeClr val="dk1"/>
                          </a:solidFill>
                          <a:latin typeface="Arial" panose="020B0604020202020204" pitchFamily="34" charset="0"/>
                          <a:ea typeface="+mn-ea"/>
                          <a:cs typeface="Arial" panose="020B0604020202020204" pitchFamily="34" charset="0"/>
                        </a:rPr>
                        <a:t>: </a:t>
                      </a:r>
                      <a:r>
                        <a:rPr lang="en-US" sz="1200" b="1" kern="1200" dirty="0" smtClean="0">
                          <a:solidFill>
                            <a:srgbClr val="FF0000"/>
                          </a:solidFill>
                          <a:latin typeface="Arial" panose="020B0604020202020204" pitchFamily="34" charset="0"/>
                          <a:ea typeface="+mn-ea"/>
                          <a:cs typeface="Arial" panose="020B0604020202020204" pitchFamily="34" charset="0"/>
                        </a:rPr>
                        <a:t>11 </a:t>
                      </a:r>
                      <a:r>
                        <a:rPr lang="en-US" sz="1200" b="1" kern="1200" dirty="0" err="1">
                          <a:solidFill>
                            <a:srgbClr val="FF0000"/>
                          </a:solidFill>
                          <a:latin typeface="Arial" panose="020B0604020202020204" pitchFamily="34" charset="0"/>
                          <a:ea typeface="+mn-ea"/>
                          <a:cs typeface="Arial" panose="020B0604020202020204" pitchFamily="34" charset="0"/>
                        </a:rPr>
                        <a:t>chỉ</a:t>
                      </a:r>
                      <a:r>
                        <a:rPr lang="en-US" sz="1200" b="1" kern="1200" dirty="0">
                          <a:solidFill>
                            <a:srgbClr val="FF0000"/>
                          </a:solidFill>
                          <a:latin typeface="Arial" panose="020B0604020202020204" pitchFamily="34" charset="0"/>
                          <a:ea typeface="+mn-ea"/>
                          <a:cs typeface="Arial" panose="020B0604020202020204" pitchFamily="34" charset="0"/>
                        </a:rPr>
                        <a:t> </a:t>
                      </a:r>
                      <a:r>
                        <a:rPr lang="en-US" sz="1200" b="1" kern="1200" dirty="0" err="1">
                          <a:solidFill>
                            <a:srgbClr val="FF0000"/>
                          </a:solidFill>
                          <a:latin typeface="Arial" panose="020B0604020202020204" pitchFamily="34" charset="0"/>
                          <a:ea typeface="+mn-ea"/>
                          <a:cs typeface="Arial" panose="020B0604020202020204" pitchFamily="34" charset="0"/>
                        </a:rPr>
                        <a:t>tiêu</a:t>
                      </a:r>
                      <a:endParaRPr lang="en-US" sz="1200" b="1" kern="1200" dirty="0">
                        <a:solidFill>
                          <a:srgbClr val="FF0000"/>
                        </a:solidFill>
                        <a:latin typeface="Arial" panose="020B0604020202020204" pitchFamily="34" charset="0"/>
                        <a:ea typeface="+mn-ea"/>
                        <a:cs typeface="Arial" panose="020B0604020202020204" pitchFamily="34" charset="0"/>
                      </a:endParaRPr>
                    </a:p>
                    <a:p>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r>
                        <a:rPr lang="en-US" sz="1200" b="1" kern="1200" dirty="0" smtClean="0">
                          <a:solidFill>
                            <a:schemeClr val="dk1"/>
                          </a:solidFill>
                          <a:latin typeface="Arial" panose="020B0604020202020204" pitchFamily="34" charset="0"/>
                          <a:ea typeface="+mn-ea"/>
                          <a:cs typeface="Arial" panose="020B0604020202020204" pitchFamily="34" charset="0"/>
                        </a:rPr>
                        <a:t>- </a:t>
                      </a:r>
                      <a:r>
                        <a:rPr lang="en-US" sz="1200" b="1" kern="1200" dirty="0" err="1" smtClean="0">
                          <a:solidFill>
                            <a:schemeClr val="dk1"/>
                          </a:solidFill>
                          <a:latin typeface="Arial" panose="020B0604020202020204" pitchFamily="34" charset="0"/>
                          <a:ea typeface="+mn-ea"/>
                          <a:cs typeface="Arial" panose="020B0604020202020204" pitchFamily="34" charset="0"/>
                        </a:rPr>
                        <a:t>Tiêu</a:t>
                      </a:r>
                      <a:r>
                        <a:rPr lang="en-US" sz="1200" b="1" kern="1200" dirty="0" smtClean="0">
                          <a:solidFill>
                            <a:schemeClr val="dk1"/>
                          </a:solidFill>
                          <a:latin typeface="Arial" panose="020B0604020202020204" pitchFamily="34" charset="0"/>
                          <a:ea typeface="+mn-ea"/>
                          <a:cs typeface="Arial" panose="020B0604020202020204" pitchFamily="34" charset="0"/>
                        </a:rPr>
                        <a:t> </a:t>
                      </a:r>
                      <a:r>
                        <a:rPr lang="en-US" sz="1200" b="1" kern="1200" dirty="0" err="1" smtClean="0">
                          <a:solidFill>
                            <a:schemeClr val="dk1"/>
                          </a:solidFill>
                          <a:latin typeface="Arial" panose="020B0604020202020204" pitchFamily="34" charset="0"/>
                          <a:ea typeface="+mn-ea"/>
                          <a:cs typeface="Arial" panose="020B0604020202020204" pitchFamily="34" charset="0"/>
                        </a:rPr>
                        <a:t>chí</a:t>
                      </a:r>
                      <a:r>
                        <a:rPr lang="en-US" sz="1200" b="1" kern="1200" dirty="0" smtClean="0">
                          <a:solidFill>
                            <a:schemeClr val="dk1"/>
                          </a:solidFill>
                          <a:latin typeface="Arial" panose="020B0604020202020204" pitchFamily="34" charset="0"/>
                          <a:ea typeface="+mn-ea"/>
                          <a:cs typeface="Arial" panose="020B0604020202020204" pitchFamily="34" charset="0"/>
                        </a:rPr>
                        <a:t> 17. </a:t>
                      </a:r>
                      <a:r>
                        <a:rPr lang="vi-VN" sz="1200" b="1" kern="1200" dirty="0" smtClean="0">
                          <a:solidFill>
                            <a:schemeClr val="dk1"/>
                          </a:solidFill>
                          <a:latin typeface="Arial" panose="020B0604020202020204" pitchFamily="34" charset="0"/>
                          <a:ea typeface="+mn-ea"/>
                          <a:cs typeface="Arial" panose="020B0604020202020204" pitchFamily="34" charset="0"/>
                        </a:rPr>
                        <a:t>Môi trường</a:t>
                      </a:r>
                      <a:r>
                        <a:rPr lang="en-US" sz="1200" b="1" kern="1200" dirty="0" smtClean="0">
                          <a:solidFill>
                            <a:schemeClr val="dk1"/>
                          </a:solidFill>
                          <a:latin typeface="Arial" panose="020B0604020202020204" pitchFamily="34" charset="0"/>
                          <a:ea typeface="+mn-ea"/>
                          <a:cs typeface="Arial" panose="020B0604020202020204" pitchFamily="34" charset="0"/>
                        </a:rPr>
                        <a:t>: </a:t>
                      </a:r>
                      <a:r>
                        <a:rPr lang="en-US" sz="1200" b="1" kern="1200" dirty="0" smtClean="0">
                          <a:solidFill>
                            <a:srgbClr val="FF0000"/>
                          </a:solidFill>
                          <a:latin typeface="Arial" panose="020B0604020202020204" pitchFamily="34" charset="0"/>
                          <a:ea typeface="+mn-ea"/>
                          <a:cs typeface="Arial" panose="020B0604020202020204" pitchFamily="34" charset="0"/>
                        </a:rPr>
                        <a:t>12 </a:t>
                      </a:r>
                      <a:r>
                        <a:rPr lang="en-US" sz="1200" b="1" kern="1200" dirty="0" err="1" smtClean="0">
                          <a:solidFill>
                            <a:srgbClr val="FF0000"/>
                          </a:solidFill>
                          <a:latin typeface="Arial" panose="020B0604020202020204" pitchFamily="34" charset="0"/>
                          <a:ea typeface="+mn-ea"/>
                          <a:cs typeface="Arial" panose="020B0604020202020204" pitchFamily="34" charset="0"/>
                        </a:rPr>
                        <a:t>chỉ</a:t>
                      </a:r>
                      <a:r>
                        <a:rPr lang="en-US" sz="1200" b="1" kern="1200" dirty="0" smtClean="0">
                          <a:solidFill>
                            <a:srgbClr val="FF0000"/>
                          </a:solidFill>
                          <a:latin typeface="Arial" panose="020B0604020202020204" pitchFamily="34" charset="0"/>
                          <a:ea typeface="+mn-ea"/>
                          <a:cs typeface="Arial" panose="020B0604020202020204" pitchFamily="34" charset="0"/>
                        </a:rPr>
                        <a:t> </a:t>
                      </a:r>
                      <a:r>
                        <a:rPr lang="en-US" sz="1200" b="1" kern="1200" dirty="0" err="1" smtClean="0">
                          <a:solidFill>
                            <a:srgbClr val="FF0000"/>
                          </a:solidFill>
                          <a:latin typeface="Arial" panose="020B0604020202020204" pitchFamily="34" charset="0"/>
                          <a:ea typeface="+mn-ea"/>
                          <a:cs typeface="Arial" panose="020B0604020202020204" pitchFamily="34" charset="0"/>
                        </a:rPr>
                        <a:t>tiêu</a:t>
                      </a:r>
                      <a:r>
                        <a:rPr lang="vi-VN" sz="1200" b="1" kern="1200" dirty="0" smtClean="0">
                          <a:solidFill>
                            <a:srgbClr val="FF0000"/>
                          </a:solidFill>
                          <a:latin typeface="Arial" panose="020B0604020202020204" pitchFamily="34" charset="0"/>
                          <a:ea typeface="+mn-ea"/>
                          <a:cs typeface="Arial" panose="020B0604020202020204" pitchFamily="34" charset="0"/>
                        </a:rPr>
                        <a:t> </a:t>
                      </a:r>
                      <a:endParaRPr lang="en-US" sz="1200" b="1" kern="1200" dirty="0" smtClean="0">
                        <a:solidFill>
                          <a:srgbClr val="FF0000"/>
                        </a:solidFill>
                        <a:latin typeface="Arial" panose="020B0604020202020204" pitchFamily="34" charset="0"/>
                        <a:ea typeface="+mn-ea"/>
                        <a:cs typeface="Arial" panose="020B0604020202020204" pitchFamily="34" charset="0"/>
                      </a:endParaRPr>
                    </a:p>
                    <a:p>
                      <a:r>
                        <a:rPr lang="en-US" sz="1200" b="1" kern="1200" dirty="0" smtClean="0">
                          <a:solidFill>
                            <a:schemeClr val="dk1"/>
                          </a:solidFill>
                          <a:latin typeface="Arial" panose="020B0604020202020204" pitchFamily="34" charset="0"/>
                          <a:ea typeface="+mn-ea"/>
                          <a:cs typeface="Arial" panose="020B0604020202020204" pitchFamily="34" charset="0"/>
                        </a:rPr>
                        <a:t>- </a:t>
                      </a:r>
                      <a:r>
                        <a:rPr lang="en-US" sz="1200" b="1" kern="1200" dirty="0" err="1" smtClean="0">
                          <a:solidFill>
                            <a:schemeClr val="dk1"/>
                          </a:solidFill>
                          <a:latin typeface="Arial" panose="020B0604020202020204" pitchFamily="34" charset="0"/>
                          <a:ea typeface="+mn-ea"/>
                          <a:cs typeface="Arial" panose="020B0604020202020204" pitchFamily="34" charset="0"/>
                        </a:rPr>
                        <a:t>Tiêu</a:t>
                      </a:r>
                      <a:r>
                        <a:rPr lang="en-US" sz="1200" b="1" kern="1200" dirty="0" smtClean="0">
                          <a:solidFill>
                            <a:schemeClr val="dk1"/>
                          </a:solidFill>
                          <a:latin typeface="Arial" panose="020B0604020202020204" pitchFamily="34" charset="0"/>
                          <a:ea typeface="+mn-ea"/>
                          <a:cs typeface="Arial" panose="020B0604020202020204" pitchFamily="34" charset="0"/>
                        </a:rPr>
                        <a:t> </a:t>
                      </a:r>
                      <a:r>
                        <a:rPr lang="en-US" sz="1200" b="1" kern="1200" dirty="0" err="1" smtClean="0">
                          <a:solidFill>
                            <a:schemeClr val="dk1"/>
                          </a:solidFill>
                          <a:latin typeface="Arial" panose="020B0604020202020204" pitchFamily="34" charset="0"/>
                          <a:ea typeface="+mn-ea"/>
                          <a:cs typeface="Arial" panose="020B0604020202020204" pitchFamily="34" charset="0"/>
                        </a:rPr>
                        <a:t>chí</a:t>
                      </a:r>
                      <a:r>
                        <a:rPr lang="en-US" sz="1200" b="1" kern="1200" dirty="0" smtClean="0">
                          <a:solidFill>
                            <a:schemeClr val="dk1"/>
                          </a:solidFill>
                          <a:latin typeface="Arial" panose="020B0604020202020204" pitchFamily="34" charset="0"/>
                          <a:ea typeface="+mn-ea"/>
                          <a:cs typeface="Arial" panose="020B0604020202020204" pitchFamily="34" charset="0"/>
                        </a:rPr>
                        <a:t> 18. </a:t>
                      </a:r>
                      <a:r>
                        <a:rPr lang="vi-VN" sz="1200" b="1" kern="1200" dirty="0" smtClean="0">
                          <a:solidFill>
                            <a:schemeClr val="dk1"/>
                          </a:solidFill>
                          <a:latin typeface="+mn-lt"/>
                          <a:ea typeface="+mn-ea"/>
                          <a:cs typeface="Arial" panose="020B0604020202020204" pitchFamily="34" charset="0"/>
                        </a:rPr>
                        <a:t>Chất lượng môi trường sống</a:t>
                      </a:r>
                      <a:r>
                        <a:rPr lang="en-US" sz="1200" b="1" kern="1200" dirty="0" smtClean="0">
                          <a:solidFill>
                            <a:schemeClr val="dk1"/>
                          </a:solidFill>
                          <a:latin typeface="+mn-lt"/>
                          <a:ea typeface="+mn-ea"/>
                          <a:cs typeface="Arial" panose="020B0604020202020204" pitchFamily="34" charset="0"/>
                        </a:rPr>
                        <a:t>: </a:t>
                      </a:r>
                      <a:r>
                        <a:rPr lang="en-US" sz="1200" b="1" kern="1200" dirty="0" smtClean="0">
                          <a:solidFill>
                            <a:srgbClr val="FF0000"/>
                          </a:solidFill>
                          <a:latin typeface="Arial" panose="020B0604020202020204" pitchFamily="34" charset="0"/>
                          <a:ea typeface="+mn-ea"/>
                          <a:cs typeface="Arial" panose="020B0604020202020204" pitchFamily="34" charset="0"/>
                        </a:rPr>
                        <a:t>08 </a:t>
                      </a:r>
                      <a:r>
                        <a:rPr lang="en-US" sz="1200" b="1" kern="1200" dirty="0" err="1" smtClean="0">
                          <a:solidFill>
                            <a:srgbClr val="FF0000"/>
                          </a:solidFill>
                          <a:latin typeface="Arial" panose="020B0604020202020204" pitchFamily="34" charset="0"/>
                          <a:ea typeface="+mn-ea"/>
                          <a:cs typeface="Arial" panose="020B0604020202020204" pitchFamily="34" charset="0"/>
                        </a:rPr>
                        <a:t>chỉ</a:t>
                      </a:r>
                      <a:r>
                        <a:rPr lang="en-US" sz="1200" b="1" kern="1200" dirty="0" smtClean="0">
                          <a:solidFill>
                            <a:srgbClr val="FF0000"/>
                          </a:solidFill>
                          <a:latin typeface="Arial" panose="020B0604020202020204" pitchFamily="34" charset="0"/>
                          <a:ea typeface="+mn-ea"/>
                          <a:cs typeface="Arial" panose="020B0604020202020204" pitchFamily="34" charset="0"/>
                        </a:rPr>
                        <a:t> </a:t>
                      </a:r>
                      <a:r>
                        <a:rPr lang="en-US" sz="1200" b="1" kern="1200" dirty="0" err="1" smtClean="0">
                          <a:solidFill>
                            <a:srgbClr val="FF0000"/>
                          </a:solidFill>
                          <a:latin typeface="Arial" panose="020B0604020202020204" pitchFamily="34" charset="0"/>
                          <a:ea typeface="+mn-ea"/>
                          <a:cs typeface="Arial" panose="020B0604020202020204" pitchFamily="34" charset="0"/>
                        </a:rPr>
                        <a:t>tiêu</a:t>
                      </a:r>
                      <a:endParaRPr lang="en-US" sz="1200" b="1" kern="1200" dirty="0" smtClean="0">
                        <a:solidFill>
                          <a:srgbClr val="FF0000"/>
                        </a:solidFill>
                        <a:latin typeface="Arial" panose="020B0604020202020204" pitchFamily="34" charset="0"/>
                        <a:ea typeface="+mn-ea"/>
                        <a:cs typeface="Arial" panose="020B0604020202020204" pitchFamily="34" charset="0"/>
                      </a:endParaRPr>
                    </a:p>
                  </a:txBody>
                  <a:tcPr marL="68580" marR="68580" marT="34290" marB="34290"/>
                </a:tc>
                <a:extLst>
                  <a:ext uri="{0D108BD9-81ED-4DB2-BD59-A6C34878D82A}">
                    <a16:rowId xmlns="" xmlns:a16="http://schemas.microsoft.com/office/drawing/2014/main" val="1599909231"/>
                  </a:ext>
                </a:extLst>
              </a:tr>
              <a:tr h="6645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smtClean="0">
                          <a:latin typeface="Arial" panose="020B0604020202020204" pitchFamily="34" charset="0"/>
                          <a:cs typeface="Arial" panose="020B0604020202020204" pitchFamily="34" charset="0"/>
                        </a:rPr>
                        <a:t>Kiểu</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mẫu</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giai</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đoạn</a:t>
                      </a:r>
                      <a:r>
                        <a:rPr lang="en-US" sz="1200" dirty="0" smtClean="0">
                          <a:latin typeface="Arial" panose="020B0604020202020204" pitchFamily="34" charset="0"/>
                          <a:cs typeface="Arial" panose="020B0604020202020204" pitchFamily="34" charset="0"/>
                        </a:rPr>
                        <a:t> 2018-2020)</a:t>
                      </a:r>
                    </a:p>
                    <a:p>
                      <a:endParaRPr lang="en-US" sz="1200" b="0" dirty="0">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b="1" kern="1200" dirty="0" smtClean="0">
                          <a:solidFill>
                            <a:schemeClr val="dk1"/>
                          </a:solidFill>
                          <a:latin typeface="Arial" panose="020B0604020202020204" pitchFamily="34" charset="0"/>
                          <a:ea typeface="+mn-ea"/>
                          <a:cs typeface="Arial" panose="020B0604020202020204" pitchFamily="34" charset="0"/>
                        </a:rPr>
                        <a:t>Tiêu chí Môi trường</a:t>
                      </a:r>
                      <a:r>
                        <a:rPr lang="en-US" sz="1200" b="1" kern="1200" dirty="0" smtClean="0">
                          <a:solidFill>
                            <a:schemeClr val="dk1"/>
                          </a:solidFill>
                          <a:latin typeface="Arial" panose="020B0604020202020204" pitchFamily="34" charset="0"/>
                          <a:ea typeface="+mn-ea"/>
                          <a:cs typeface="Arial" panose="020B0604020202020204" pitchFamily="34" charset="0"/>
                        </a:rPr>
                        <a:t>: </a:t>
                      </a:r>
                      <a:r>
                        <a:rPr lang="en-US" sz="1200" b="1" kern="1200" dirty="0" err="1" smtClean="0">
                          <a:solidFill>
                            <a:srgbClr val="FF0000"/>
                          </a:solidFill>
                          <a:latin typeface="Arial" panose="020B0604020202020204" pitchFamily="34" charset="0"/>
                          <a:ea typeface="+mn-ea"/>
                          <a:cs typeface="Arial" panose="020B0604020202020204" pitchFamily="34" charset="0"/>
                        </a:rPr>
                        <a:t>Tỉnh</a:t>
                      </a:r>
                      <a:r>
                        <a:rPr lang="en-US" sz="1200" b="1" kern="1200" baseline="0" dirty="0" smtClean="0">
                          <a:solidFill>
                            <a:srgbClr val="FF0000"/>
                          </a:solidFill>
                          <a:latin typeface="Arial" panose="020B0604020202020204" pitchFamily="34" charset="0"/>
                          <a:ea typeface="+mn-ea"/>
                          <a:cs typeface="Arial" panose="020B0604020202020204" pitchFamily="34" charset="0"/>
                        </a:rPr>
                        <a:t> ban </a:t>
                      </a:r>
                      <a:r>
                        <a:rPr lang="en-US" sz="1200" b="1" kern="1200" baseline="0" dirty="0" err="1" smtClean="0">
                          <a:solidFill>
                            <a:srgbClr val="FF0000"/>
                          </a:solidFill>
                          <a:latin typeface="Arial" panose="020B0604020202020204" pitchFamily="34" charset="0"/>
                          <a:ea typeface="+mn-ea"/>
                          <a:cs typeface="Arial" panose="020B0604020202020204" pitchFamily="34" charset="0"/>
                        </a:rPr>
                        <a:t>hành</a:t>
                      </a:r>
                      <a:r>
                        <a:rPr lang="en-US" sz="1200" b="1" kern="1200" baseline="0" dirty="0" smtClean="0">
                          <a:solidFill>
                            <a:srgbClr val="FF0000"/>
                          </a:solidFill>
                          <a:latin typeface="Arial" panose="020B0604020202020204" pitchFamily="34" charset="0"/>
                          <a:ea typeface="+mn-ea"/>
                          <a:cs typeface="Arial" panose="020B0604020202020204" pitchFamily="34" charset="0"/>
                        </a:rPr>
                        <a:t> </a:t>
                      </a:r>
                      <a:r>
                        <a:rPr lang="en-US" sz="1200" b="1" kern="1200" dirty="0" smtClean="0">
                          <a:solidFill>
                            <a:srgbClr val="FF0000"/>
                          </a:solidFill>
                          <a:latin typeface="Arial" panose="020B0604020202020204" pitchFamily="34" charset="0"/>
                          <a:ea typeface="+mn-ea"/>
                          <a:cs typeface="Arial" panose="020B0604020202020204" pitchFamily="34" charset="0"/>
                        </a:rPr>
                        <a:t>6 </a:t>
                      </a:r>
                      <a:r>
                        <a:rPr lang="en-US" sz="1200" b="1" kern="1200" dirty="0" err="1" smtClean="0">
                          <a:solidFill>
                            <a:srgbClr val="FF0000"/>
                          </a:solidFill>
                          <a:latin typeface="Arial" panose="020B0604020202020204" pitchFamily="34" charset="0"/>
                          <a:ea typeface="+mn-ea"/>
                          <a:cs typeface="Arial" panose="020B0604020202020204" pitchFamily="34" charset="0"/>
                        </a:rPr>
                        <a:t>chỉ</a:t>
                      </a:r>
                      <a:r>
                        <a:rPr lang="en-US" sz="1200" b="1" kern="1200" dirty="0" smtClean="0">
                          <a:solidFill>
                            <a:srgbClr val="FF0000"/>
                          </a:solidFill>
                          <a:latin typeface="Arial" panose="020B0604020202020204" pitchFamily="34" charset="0"/>
                          <a:ea typeface="+mn-ea"/>
                          <a:cs typeface="Arial" panose="020B0604020202020204" pitchFamily="34" charset="0"/>
                        </a:rPr>
                        <a:t> </a:t>
                      </a:r>
                      <a:r>
                        <a:rPr lang="en-US" sz="1200" b="1" kern="1200" dirty="0" err="1" smtClean="0">
                          <a:solidFill>
                            <a:srgbClr val="FF0000"/>
                          </a:solidFill>
                          <a:latin typeface="Arial" panose="020B0604020202020204" pitchFamily="34" charset="0"/>
                          <a:ea typeface="+mn-ea"/>
                          <a:cs typeface="Arial" panose="020B0604020202020204" pitchFamily="34" charset="0"/>
                        </a:rPr>
                        <a:t>tiêu</a:t>
                      </a:r>
                      <a:endParaRPr lang="en-US" sz="1200" b="1" kern="1200" dirty="0" smtClean="0">
                        <a:solidFill>
                          <a:srgbClr val="FF0000"/>
                        </a:solidFill>
                        <a:latin typeface="Arial" panose="020B0604020202020204" pitchFamily="34" charset="0"/>
                        <a:ea typeface="+mn-ea"/>
                        <a:cs typeface="Arial" panose="020B0604020202020204" pitchFamily="34"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err="1" smtClean="0">
                          <a:latin typeface="Arial" panose="020B0604020202020204" pitchFamily="34" charset="0"/>
                          <a:cs typeface="Arial" panose="020B0604020202020204" pitchFamily="34" charset="0"/>
                        </a:rPr>
                        <a:t>Chưa</a:t>
                      </a:r>
                      <a:r>
                        <a:rPr lang="en-US" sz="1200" i="1" dirty="0" smtClean="0">
                          <a:latin typeface="Arial" panose="020B0604020202020204" pitchFamily="34" charset="0"/>
                          <a:cs typeface="Arial" panose="020B0604020202020204" pitchFamily="34" charset="0"/>
                        </a:rPr>
                        <a:t> </a:t>
                      </a:r>
                      <a:r>
                        <a:rPr lang="en-US" sz="1200" i="1" dirty="0" err="1" smtClean="0">
                          <a:latin typeface="Arial" panose="020B0604020202020204" pitchFamily="34" charset="0"/>
                          <a:cs typeface="Arial" panose="020B0604020202020204" pitchFamily="34" charset="0"/>
                        </a:rPr>
                        <a:t>có</a:t>
                      </a:r>
                      <a:r>
                        <a:rPr lang="en-US" sz="1200" i="1" dirty="0" smtClean="0">
                          <a:latin typeface="Arial" panose="020B0604020202020204" pitchFamily="34" charset="0"/>
                          <a:cs typeface="Arial" panose="020B0604020202020204" pitchFamily="34" charset="0"/>
                        </a:rPr>
                        <a:t> - </a:t>
                      </a:r>
                      <a:r>
                        <a:rPr lang="en-US" sz="1200" b="1" kern="1200" dirty="0" err="1" smtClean="0">
                          <a:solidFill>
                            <a:srgbClr val="FF0000"/>
                          </a:solidFill>
                          <a:latin typeface="Arial" panose="020B0604020202020204" pitchFamily="34" charset="0"/>
                          <a:ea typeface="+mn-ea"/>
                          <a:cs typeface="Arial" panose="020B0604020202020204" pitchFamily="34" charset="0"/>
                        </a:rPr>
                        <a:t>Tỉnh</a:t>
                      </a:r>
                      <a:r>
                        <a:rPr lang="en-US" sz="1200" b="1" kern="1200" baseline="0" dirty="0" smtClean="0">
                          <a:solidFill>
                            <a:srgbClr val="FF0000"/>
                          </a:solidFill>
                          <a:latin typeface="Arial" panose="020B0604020202020204" pitchFamily="34" charset="0"/>
                          <a:ea typeface="+mn-ea"/>
                          <a:cs typeface="Arial" panose="020B0604020202020204" pitchFamily="34" charset="0"/>
                        </a:rPr>
                        <a:t> </a:t>
                      </a:r>
                      <a:r>
                        <a:rPr lang="en-US" sz="1200" b="1" kern="1200" baseline="0" dirty="0" err="1" smtClean="0">
                          <a:solidFill>
                            <a:srgbClr val="FF0000"/>
                          </a:solidFill>
                          <a:latin typeface="Arial" panose="020B0604020202020204" pitchFamily="34" charset="0"/>
                          <a:ea typeface="+mn-ea"/>
                          <a:cs typeface="Arial" panose="020B0604020202020204" pitchFamily="34" charset="0"/>
                        </a:rPr>
                        <a:t>chưa</a:t>
                      </a:r>
                      <a:r>
                        <a:rPr lang="en-US" sz="1200" b="1" kern="1200" baseline="0" dirty="0" smtClean="0">
                          <a:solidFill>
                            <a:srgbClr val="FF0000"/>
                          </a:solidFill>
                          <a:latin typeface="Arial" panose="020B0604020202020204" pitchFamily="34" charset="0"/>
                          <a:ea typeface="+mn-ea"/>
                          <a:cs typeface="Arial" panose="020B0604020202020204" pitchFamily="34" charset="0"/>
                        </a:rPr>
                        <a:t> ban </a:t>
                      </a:r>
                      <a:r>
                        <a:rPr lang="en-US" sz="1200" b="1" kern="1200" baseline="0" dirty="0" err="1" smtClean="0">
                          <a:solidFill>
                            <a:srgbClr val="FF0000"/>
                          </a:solidFill>
                          <a:latin typeface="Arial" panose="020B0604020202020204" pitchFamily="34" charset="0"/>
                          <a:ea typeface="+mn-ea"/>
                          <a:cs typeface="Arial" panose="020B0604020202020204" pitchFamily="34" charset="0"/>
                        </a:rPr>
                        <a:t>hành</a:t>
                      </a:r>
                      <a:r>
                        <a:rPr lang="en-US" sz="1200" b="1" kern="1200" baseline="0" dirty="0" smtClean="0">
                          <a:solidFill>
                            <a:srgbClr val="FF0000"/>
                          </a:solidFill>
                          <a:latin typeface="Arial" panose="020B0604020202020204" pitchFamily="34" charset="0"/>
                          <a:ea typeface="+mn-ea"/>
                          <a:cs typeface="Arial" panose="020B0604020202020204" pitchFamily="34" charset="0"/>
                        </a:rPr>
                        <a:t> </a:t>
                      </a:r>
                      <a:r>
                        <a:rPr lang="en-US" sz="1200" b="1" kern="1200" dirty="0" err="1" smtClean="0">
                          <a:solidFill>
                            <a:srgbClr val="FF0000"/>
                          </a:solidFill>
                          <a:latin typeface="Arial" panose="020B0604020202020204" pitchFamily="34" charset="0"/>
                          <a:ea typeface="+mn-ea"/>
                          <a:cs typeface="Arial" panose="020B0604020202020204" pitchFamily="34" charset="0"/>
                        </a:rPr>
                        <a:t>chỉ</a:t>
                      </a:r>
                      <a:r>
                        <a:rPr lang="en-US" sz="1200" b="1" kern="1200" dirty="0" smtClean="0">
                          <a:solidFill>
                            <a:srgbClr val="FF0000"/>
                          </a:solidFill>
                          <a:latin typeface="Arial" panose="020B0604020202020204" pitchFamily="34" charset="0"/>
                          <a:ea typeface="+mn-ea"/>
                          <a:cs typeface="Arial" panose="020B0604020202020204" pitchFamily="34" charset="0"/>
                        </a:rPr>
                        <a:t> </a:t>
                      </a:r>
                      <a:r>
                        <a:rPr lang="en-US" sz="1200" b="1" kern="1200" dirty="0" err="1">
                          <a:solidFill>
                            <a:srgbClr val="FF0000"/>
                          </a:solidFill>
                          <a:latin typeface="Arial" panose="020B0604020202020204" pitchFamily="34" charset="0"/>
                          <a:ea typeface="+mn-ea"/>
                          <a:cs typeface="Arial" panose="020B0604020202020204" pitchFamily="34" charset="0"/>
                        </a:rPr>
                        <a:t>tiêu</a:t>
                      </a:r>
                      <a:endParaRPr lang="en-US" sz="1200" b="1" kern="1200" dirty="0">
                        <a:solidFill>
                          <a:srgbClr val="FF0000"/>
                        </a:solidFill>
                        <a:latin typeface="Arial" panose="020B0604020202020204" pitchFamily="34" charset="0"/>
                        <a:ea typeface="+mn-ea"/>
                        <a:cs typeface="Arial" panose="020B0604020202020204" pitchFamily="34" charset="0"/>
                      </a:endParaRPr>
                    </a:p>
                  </a:txBody>
                  <a:tcPr marL="68580" marR="68580" marT="34290" marB="34290"/>
                </a:tc>
                <a:extLst>
                  <a:ext uri="{0D108BD9-81ED-4DB2-BD59-A6C34878D82A}">
                    <a16:rowId xmlns="" xmlns:a16="http://schemas.microsoft.com/office/drawing/2014/main" val="1861468907"/>
                  </a:ext>
                </a:extLst>
              </a:tr>
              <a:tr h="261788">
                <a:tc>
                  <a:txBody>
                    <a:bodyPr/>
                    <a:lstStyle/>
                    <a:p>
                      <a:pPr algn="ctr"/>
                      <a:r>
                        <a:rPr lang="en-US" sz="1200" b="1" u="sng" dirty="0" err="1" smtClean="0">
                          <a:latin typeface="Arial" panose="020B0604020202020204" pitchFamily="34" charset="0"/>
                          <a:cs typeface="Arial" panose="020B0604020202020204" pitchFamily="34" charset="0"/>
                        </a:rPr>
                        <a:t>Huyện</a:t>
                      </a:r>
                      <a:endParaRPr lang="en-US" sz="1200" b="1" u="sng" dirty="0">
                        <a:latin typeface="Arial" panose="020B0604020202020204" pitchFamily="34" charset="0"/>
                        <a:cs typeface="Arial" panose="020B0604020202020204" pitchFamily="34" charset="0"/>
                      </a:endParaRPr>
                    </a:p>
                  </a:txBody>
                  <a:tcPr marL="68580" marR="68580" marT="34290" marB="34290"/>
                </a:tc>
                <a:tc>
                  <a:txBody>
                    <a:bodyPr/>
                    <a:lstStyle/>
                    <a:p>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endParaRPr lang="en-US" sz="12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216049460"/>
                  </a:ext>
                </a:extLst>
              </a:tr>
              <a:tr h="865912">
                <a:tc>
                  <a:txBody>
                    <a:bodyPr/>
                    <a:lstStyle/>
                    <a:p>
                      <a:r>
                        <a:rPr lang="en-US" sz="1200" dirty="0" err="1">
                          <a:latin typeface="Arial" panose="020B0604020202020204" pitchFamily="34" charset="0"/>
                          <a:cs typeface="Arial" panose="020B0604020202020204" pitchFamily="34" charset="0"/>
                        </a:rPr>
                        <a:t>Đạt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chuẩn</a:t>
                      </a:r>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r>
                        <a:rPr lang="en-US" sz="1200" b="1" dirty="0" err="1">
                          <a:latin typeface="Arial" panose="020B0604020202020204" pitchFamily="34" charset="0"/>
                          <a:cs typeface="Arial" panose="020B0604020202020204" pitchFamily="34" charset="0"/>
                        </a:rPr>
                        <a:t>Tiêu</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chí</a:t>
                      </a:r>
                      <a:r>
                        <a:rPr lang="en-US" sz="1200" b="1" dirty="0">
                          <a:latin typeface="Arial" panose="020B0604020202020204" pitchFamily="34" charset="0"/>
                          <a:cs typeface="Arial" panose="020B0604020202020204" pitchFamily="34" charset="0"/>
                        </a:rPr>
                        <a:t> 7. </a:t>
                      </a:r>
                      <a:r>
                        <a:rPr lang="en-US" sz="1200" b="1" dirty="0" err="1">
                          <a:latin typeface="Arial" panose="020B0604020202020204" pitchFamily="34" charset="0"/>
                          <a:cs typeface="Arial" panose="020B0604020202020204" pitchFamily="34" charset="0"/>
                        </a:rPr>
                        <a:t>Môi</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trường</a:t>
                      </a:r>
                      <a:r>
                        <a:rPr lang="en-US" sz="1200" b="1" dirty="0">
                          <a:latin typeface="Arial" panose="020B0604020202020204" pitchFamily="34" charset="0"/>
                          <a:cs typeface="Arial" panose="020B0604020202020204" pitchFamily="34" charset="0"/>
                        </a:rPr>
                        <a:t>: </a:t>
                      </a:r>
                      <a:r>
                        <a:rPr lang="en-US" sz="1200" b="1" dirty="0">
                          <a:solidFill>
                            <a:srgbClr val="FF0000"/>
                          </a:solidFill>
                          <a:latin typeface="Arial" panose="020B0604020202020204" pitchFamily="34" charset="0"/>
                          <a:cs typeface="Arial" panose="020B0604020202020204" pitchFamily="34" charset="0"/>
                        </a:rPr>
                        <a:t>2 </a:t>
                      </a:r>
                      <a:r>
                        <a:rPr lang="en-US" sz="1200" b="1" dirty="0" err="1">
                          <a:solidFill>
                            <a:srgbClr val="FF0000"/>
                          </a:solidFill>
                          <a:latin typeface="Arial" panose="020B0604020202020204" pitchFamily="34" charset="0"/>
                          <a:cs typeface="Arial" panose="020B0604020202020204" pitchFamily="34" charset="0"/>
                        </a:rPr>
                        <a:t>chỉ</a:t>
                      </a:r>
                      <a:r>
                        <a:rPr lang="en-US" sz="1200" b="1" dirty="0">
                          <a:solidFill>
                            <a:srgbClr val="FF0000"/>
                          </a:solidFill>
                          <a:latin typeface="Arial" panose="020B0604020202020204" pitchFamily="34" charset="0"/>
                          <a:cs typeface="Arial" panose="020B0604020202020204" pitchFamily="34" charset="0"/>
                        </a:rPr>
                        <a:t> </a:t>
                      </a:r>
                      <a:r>
                        <a:rPr lang="en-US" sz="1200" b="1" dirty="0" err="1">
                          <a:solidFill>
                            <a:srgbClr val="FF0000"/>
                          </a:solidFill>
                          <a:latin typeface="Arial" panose="020B0604020202020204" pitchFamily="34" charset="0"/>
                          <a:cs typeface="Arial" panose="020B0604020202020204" pitchFamily="34" charset="0"/>
                        </a:rPr>
                        <a:t>tiêu</a:t>
                      </a:r>
                      <a:endParaRPr lang="en-US" sz="1200" b="1" dirty="0">
                        <a:solidFill>
                          <a:srgbClr val="FF0000"/>
                        </a:solidFill>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Tiêu</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chí</a:t>
                      </a:r>
                      <a:r>
                        <a:rPr lang="en-US" sz="1200" b="1" dirty="0">
                          <a:latin typeface="Arial" panose="020B0604020202020204" pitchFamily="34" charset="0"/>
                          <a:cs typeface="Arial" panose="020B0604020202020204" pitchFamily="34" charset="0"/>
                        </a:rPr>
                        <a:t> 7. </a:t>
                      </a:r>
                      <a:r>
                        <a:rPr lang="en-US" sz="1200" b="1" dirty="0" err="1">
                          <a:latin typeface="Arial" panose="020B0604020202020204" pitchFamily="34" charset="0"/>
                          <a:cs typeface="Arial" panose="020B0604020202020204" pitchFamily="34" charset="0"/>
                        </a:rPr>
                        <a:t>Môi</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trường</a:t>
                      </a:r>
                      <a:r>
                        <a:rPr lang="en-US" sz="1200" b="1" dirty="0">
                          <a:latin typeface="Arial" panose="020B0604020202020204" pitchFamily="34" charset="0"/>
                          <a:cs typeface="Arial" panose="020B0604020202020204" pitchFamily="34" charset="0"/>
                        </a:rPr>
                        <a:t>: </a:t>
                      </a:r>
                      <a:r>
                        <a:rPr lang="en-US" sz="1200" b="1" dirty="0" smtClean="0">
                          <a:solidFill>
                            <a:srgbClr val="FF0000"/>
                          </a:solidFill>
                          <a:latin typeface="Arial" panose="020B0604020202020204" pitchFamily="34" charset="0"/>
                          <a:cs typeface="Arial" panose="020B0604020202020204" pitchFamily="34" charset="0"/>
                        </a:rPr>
                        <a:t>8 </a:t>
                      </a:r>
                      <a:r>
                        <a:rPr lang="en-US" sz="1200" b="1" dirty="0" err="1">
                          <a:solidFill>
                            <a:srgbClr val="FF0000"/>
                          </a:solidFill>
                          <a:latin typeface="Arial" panose="020B0604020202020204" pitchFamily="34" charset="0"/>
                          <a:cs typeface="Arial" panose="020B0604020202020204" pitchFamily="34" charset="0"/>
                        </a:rPr>
                        <a:t>chỉ</a:t>
                      </a:r>
                      <a:r>
                        <a:rPr lang="en-US" sz="1200" b="1" dirty="0">
                          <a:solidFill>
                            <a:srgbClr val="FF0000"/>
                          </a:solidFill>
                          <a:latin typeface="Arial" panose="020B0604020202020204" pitchFamily="34" charset="0"/>
                          <a:cs typeface="Arial" panose="020B0604020202020204" pitchFamily="34" charset="0"/>
                        </a:rPr>
                        <a:t> </a:t>
                      </a:r>
                      <a:r>
                        <a:rPr lang="en-US" sz="1200" b="1" dirty="0" err="1">
                          <a:solidFill>
                            <a:srgbClr val="FF0000"/>
                          </a:solidFill>
                          <a:latin typeface="Arial" panose="020B0604020202020204" pitchFamily="34" charset="0"/>
                          <a:cs typeface="Arial" panose="020B0604020202020204" pitchFamily="34" charset="0"/>
                        </a:rPr>
                        <a:t>tiêu</a:t>
                      </a:r>
                      <a:endParaRPr lang="en-US" sz="1200" b="1" dirty="0">
                        <a:solidFill>
                          <a:srgbClr val="FF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5">
                              <a:lumMod val="50000"/>
                            </a:schemeClr>
                          </a:solidFill>
                          <a:latin typeface="Arial" panose="020B0604020202020204" pitchFamily="34" charset="0"/>
                          <a:cs typeface="Arial" panose="020B0604020202020204" pitchFamily="34" charset="0"/>
                        </a:rPr>
                        <a:t>- </a:t>
                      </a:r>
                      <a:r>
                        <a:rPr lang="vi-VN" sz="1200" b="1" kern="1200" dirty="0">
                          <a:solidFill>
                            <a:schemeClr val="dk1"/>
                          </a:solidFill>
                          <a:latin typeface="Arial" panose="020B0604020202020204" pitchFamily="34" charset="0"/>
                          <a:ea typeface="+mn-ea"/>
                          <a:cs typeface="Arial" panose="020B0604020202020204" pitchFamily="34" charset="0"/>
                        </a:rPr>
                        <a:t>Chất lượng môi trường sống</a:t>
                      </a:r>
                      <a:r>
                        <a:rPr lang="en-US" sz="1200" b="1" kern="1200" dirty="0">
                          <a:solidFill>
                            <a:schemeClr val="dk1"/>
                          </a:solidFill>
                          <a:latin typeface="Arial" panose="020B0604020202020204" pitchFamily="34" charset="0"/>
                          <a:ea typeface="+mn-ea"/>
                          <a:cs typeface="Arial" panose="020B0604020202020204" pitchFamily="34" charset="0"/>
                        </a:rPr>
                        <a:t>: </a:t>
                      </a:r>
                      <a:r>
                        <a:rPr lang="en-US" sz="1200" b="1" kern="1200" dirty="0">
                          <a:solidFill>
                            <a:srgbClr val="FF0000"/>
                          </a:solidFill>
                          <a:latin typeface="Arial" panose="020B0604020202020204" pitchFamily="34" charset="0"/>
                          <a:ea typeface="+mn-ea"/>
                          <a:cs typeface="Arial" panose="020B0604020202020204" pitchFamily="34" charset="0"/>
                        </a:rPr>
                        <a:t>5 </a:t>
                      </a:r>
                      <a:r>
                        <a:rPr lang="en-US" sz="1200" b="1" kern="1200" dirty="0" err="1">
                          <a:solidFill>
                            <a:srgbClr val="FF0000"/>
                          </a:solidFill>
                          <a:latin typeface="Arial" panose="020B0604020202020204" pitchFamily="34" charset="0"/>
                          <a:ea typeface="+mn-ea"/>
                          <a:cs typeface="Arial" panose="020B0604020202020204" pitchFamily="34" charset="0"/>
                        </a:rPr>
                        <a:t>chỉ</a:t>
                      </a:r>
                      <a:r>
                        <a:rPr lang="en-US" sz="1200" b="1" kern="1200" dirty="0">
                          <a:solidFill>
                            <a:srgbClr val="FF0000"/>
                          </a:solidFill>
                          <a:latin typeface="Arial" panose="020B0604020202020204" pitchFamily="34" charset="0"/>
                          <a:ea typeface="+mn-ea"/>
                          <a:cs typeface="Arial" panose="020B0604020202020204" pitchFamily="34" charset="0"/>
                        </a:rPr>
                        <a:t> </a:t>
                      </a:r>
                      <a:r>
                        <a:rPr lang="en-US" sz="1200" b="1" kern="1200" dirty="0" err="1" smtClean="0">
                          <a:solidFill>
                            <a:srgbClr val="FF0000"/>
                          </a:solidFill>
                          <a:latin typeface="Arial" panose="020B0604020202020204" pitchFamily="34" charset="0"/>
                          <a:ea typeface="+mn-ea"/>
                          <a:cs typeface="Arial" panose="020B0604020202020204" pitchFamily="34" charset="0"/>
                        </a:rPr>
                        <a:t>tiêu</a:t>
                      </a:r>
                      <a:endParaRPr lang="en-US" sz="1200" b="1" kern="1200" dirty="0">
                        <a:solidFill>
                          <a:srgbClr val="FF0000"/>
                        </a:solidFill>
                        <a:latin typeface="Arial" panose="020B0604020202020204" pitchFamily="34" charset="0"/>
                        <a:ea typeface="+mn-ea"/>
                        <a:cs typeface="Arial" panose="020B0604020202020204" pitchFamily="34" charset="0"/>
                      </a:endParaRPr>
                    </a:p>
                  </a:txBody>
                  <a:tcPr marL="68580" marR="68580" marT="34290" marB="34290"/>
                </a:tc>
                <a:extLst>
                  <a:ext uri="{0D108BD9-81ED-4DB2-BD59-A6C34878D82A}">
                    <a16:rowId xmlns="" xmlns:a16="http://schemas.microsoft.com/office/drawing/2014/main" val="2415386314"/>
                  </a:ext>
                </a:extLst>
              </a:tr>
              <a:tr h="865912">
                <a:tc>
                  <a:txBody>
                    <a:bodyPr/>
                    <a:lstStyle/>
                    <a:p>
                      <a:r>
                        <a:rPr lang="en-US" sz="1200" dirty="0" err="1">
                          <a:latin typeface="Arial" panose="020B0604020202020204" pitchFamily="34" charset="0"/>
                          <a:cs typeface="Arial" panose="020B0604020202020204" pitchFamily="34" charset="0"/>
                        </a:rPr>
                        <a:t>Nâng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cao</a:t>
                      </a:r>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r>
                        <a:rPr lang="en-US" sz="1200" i="1" dirty="0" err="1">
                          <a:latin typeface="Arial" panose="020B0604020202020204" pitchFamily="34" charset="0"/>
                          <a:cs typeface="Arial" panose="020B0604020202020204" pitchFamily="34" charset="0"/>
                        </a:rPr>
                        <a:t>Không</a:t>
                      </a:r>
                      <a:r>
                        <a:rPr lang="en-US" sz="1200" i="1" dirty="0">
                          <a:latin typeface="Arial" panose="020B0604020202020204" pitchFamily="34" charset="0"/>
                          <a:cs typeface="Arial" panose="020B0604020202020204" pitchFamily="34" charset="0"/>
                        </a:rPr>
                        <a:t> </a:t>
                      </a:r>
                      <a:r>
                        <a:rPr lang="en-US" sz="1200" i="1" dirty="0" err="1">
                          <a:latin typeface="Arial" panose="020B0604020202020204" pitchFamily="34" charset="0"/>
                          <a:cs typeface="Arial" panose="020B0604020202020204" pitchFamily="34" charset="0"/>
                        </a:rPr>
                        <a:t>có</a:t>
                      </a:r>
                      <a:endParaRPr lang="en-US" sz="1200" i="1" dirty="0">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Tiêu</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chí</a:t>
                      </a:r>
                      <a:r>
                        <a:rPr lang="en-US" sz="1200" b="1" dirty="0">
                          <a:latin typeface="Arial" panose="020B0604020202020204" pitchFamily="34" charset="0"/>
                          <a:cs typeface="Arial" panose="020B0604020202020204" pitchFamily="34" charset="0"/>
                        </a:rPr>
                        <a:t> 7. </a:t>
                      </a:r>
                      <a:r>
                        <a:rPr lang="en-US" sz="1200" b="1" dirty="0" err="1">
                          <a:latin typeface="Arial" panose="020B0604020202020204" pitchFamily="34" charset="0"/>
                          <a:cs typeface="Arial" panose="020B0604020202020204" pitchFamily="34" charset="0"/>
                        </a:rPr>
                        <a:t>Môi</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trường</a:t>
                      </a:r>
                      <a:r>
                        <a:rPr lang="en-US" sz="1200" b="1" dirty="0">
                          <a:latin typeface="Arial" panose="020B0604020202020204" pitchFamily="34" charset="0"/>
                          <a:cs typeface="Arial" panose="020B0604020202020204" pitchFamily="34" charset="0"/>
                        </a:rPr>
                        <a:t>: </a:t>
                      </a:r>
                      <a:r>
                        <a:rPr lang="en-US" sz="1200" b="1" dirty="0">
                          <a:solidFill>
                            <a:srgbClr val="FF0000"/>
                          </a:solidFill>
                          <a:latin typeface="Arial" panose="020B0604020202020204" pitchFamily="34" charset="0"/>
                          <a:cs typeface="Arial" panose="020B0604020202020204" pitchFamily="34" charset="0"/>
                        </a:rPr>
                        <a:t>8 </a:t>
                      </a:r>
                      <a:r>
                        <a:rPr lang="en-US" sz="1200" b="1" dirty="0" err="1">
                          <a:solidFill>
                            <a:srgbClr val="FF0000"/>
                          </a:solidFill>
                          <a:latin typeface="Arial" panose="020B0604020202020204" pitchFamily="34" charset="0"/>
                          <a:cs typeface="Arial" panose="020B0604020202020204" pitchFamily="34" charset="0"/>
                        </a:rPr>
                        <a:t>chỉ</a:t>
                      </a:r>
                      <a:r>
                        <a:rPr lang="en-US" sz="1200" b="1" dirty="0">
                          <a:solidFill>
                            <a:srgbClr val="FF0000"/>
                          </a:solidFill>
                          <a:latin typeface="Arial" panose="020B0604020202020204" pitchFamily="34" charset="0"/>
                          <a:cs typeface="Arial" panose="020B0604020202020204" pitchFamily="34" charset="0"/>
                        </a:rPr>
                        <a:t> </a:t>
                      </a:r>
                      <a:r>
                        <a:rPr lang="en-US" sz="1200" b="1" dirty="0" err="1">
                          <a:solidFill>
                            <a:srgbClr val="FF0000"/>
                          </a:solidFill>
                          <a:latin typeface="Arial" panose="020B0604020202020204" pitchFamily="34" charset="0"/>
                          <a:cs typeface="Arial" panose="020B0604020202020204" pitchFamily="34" charset="0"/>
                        </a:rPr>
                        <a:t>tiêu</a:t>
                      </a:r>
                      <a:endParaRPr lang="en-US" sz="1200" b="1" dirty="0">
                        <a:solidFill>
                          <a:srgbClr val="FF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5">
                              <a:lumMod val="50000"/>
                            </a:schemeClr>
                          </a:solidFill>
                          <a:latin typeface="Arial" panose="020B0604020202020204" pitchFamily="34" charset="0"/>
                          <a:cs typeface="Arial" panose="020B0604020202020204" pitchFamily="34" charset="0"/>
                        </a:rPr>
                        <a:t>- </a:t>
                      </a:r>
                      <a:r>
                        <a:rPr lang="vi-VN" sz="1200" b="1" kern="1200" dirty="0">
                          <a:solidFill>
                            <a:schemeClr val="dk1"/>
                          </a:solidFill>
                          <a:latin typeface="+mn-lt"/>
                          <a:ea typeface="+mn-ea"/>
                          <a:cs typeface="Arial" panose="020B0604020202020204" pitchFamily="34" charset="0"/>
                        </a:rPr>
                        <a:t>Chất lượng môi trường sống</a:t>
                      </a:r>
                      <a:r>
                        <a:rPr lang="en-US" sz="1200" b="1" kern="1200" dirty="0">
                          <a:solidFill>
                            <a:schemeClr val="dk1"/>
                          </a:solidFill>
                          <a:latin typeface="Arial" panose="020B0604020202020204" pitchFamily="34" charset="0"/>
                          <a:ea typeface="+mn-ea"/>
                          <a:cs typeface="Arial" panose="020B0604020202020204" pitchFamily="34" charset="0"/>
                        </a:rPr>
                        <a:t>: </a:t>
                      </a:r>
                      <a:r>
                        <a:rPr lang="en-US" sz="1200" b="1" kern="1200" dirty="0" smtClean="0">
                          <a:solidFill>
                            <a:srgbClr val="FF0000"/>
                          </a:solidFill>
                          <a:latin typeface="Arial" panose="020B0604020202020204" pitchFamily="34" charset="0"/>
                          <a:ea typeface="+mn-ea"/>
                          <a:cs typeface="Arial" panose="020B0604020202020204" pitchFamily="34" charset="0"/>
                        </a:rPr>
                        <a:t>9 </a:t>
                      </a:r>
                      <a:r>
                        <a:rPr lang="en-US" sz="1200" b="1" kern="1200" dirty="0" err="1">
                          <a:solidFill>
                            <a:srgbClr val="FF0000"/>
                          </a:solidFill>
                          <a:latin typeface="Arial" panose="020B0604020202020204" pitchFamily="34" charset="0"/>
                          <a:ea typeface="+mn-ea"/>
                          <a:cs typeface="Arial" panose="020B0604020202020204" pitchFamily="34" charset="0"/>
                        </a:rPr>
                        <a:t>chỉ</a:t>
                      </a:r>
                      <a:r>
                        <a:rPr lang="en-US" sz="1200" b="1" kern="1200" dirty="0">
                          <a:solidFill>
                            <a:srgbClr val="FF0000"/>
                          </a:solidFill>
                          <a:latin typeface="Arial" panose="020B0604020202020204" pitchFamily="34" charset="0"/>
                          <a:ea typeface="+mn-ea"/>
                          <a:cs typeface="Arial" panose="020B0604020202020204" pitchFamily="34" charset="0"/>
                        </a:rPr>
                        <a:t> </a:t>
                      </a:r>
                      <a:r>
                        <a:rPr lang="en-US" sz="1200" b="1" kern="1200" dirty="0" err="1">
                          <a:solidFill>
                            <a:srgbClr val="FF0000"/>
                          </a:solidFill>
                          <a:latin typeface="Arial" panose="020B0604020202020204" pitchFamily="34" charset="0"/>
                          <a:ea typeface="+mn-ea"/>
                          <a:cs typeface="Arial" panose="020B0604020202020204" pitchFamily="34" charset="0"/>
                        </a:rPr>
                        <a:t>tiêu</a:t>
                      </a:r>
                      <a:endParaRPr lang="en-US" sz="1200" b="1" kern="1200" dirty="0">
                        <a:solidFill>
                          <a:srgbClr val="FF0000"/>
                        </a:solidFill>
                        <a:latin typeface="Arial" panose="020B0604020202020204" pitchFamily="34" charset="0"/>
                        <a:ea typeface="+mn-ea"/>
                        <a:cs typeface="Arial" panose="020B0604020202020204" pitchFamily="34" charset="0"/>
                      </a:endParaRPr>
                    </a:p>
                    <a:p>
                      <a:endParaRPr lang="en-US" sz="12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3053514034"/>
                  </a:ext>
                </a:extLst>
              </a:tr>
            </a:tbl>
          </a:graphicData>
        </a:graphic>
      </p:graphicFrame>
    </p:spTree>
    <p:extLst>
      <p:ext uri="{BB962C8B-B14F-4D97-AF65-F5344CB8AC3E}">
        <p14:creationId xmlns:p14="http://schemas.microsoft.com/office/powerpoint/2010/main" val="3968570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4A107CAA-E438-43BC-8AA4-5B53B45F769E}"/>
              </a:ext>
            </a:extLst>
          </p:cNvPr>
          <p:cNvSpPr>
            <a:spLocks noGrp="1"/>
          </p:cNvSpPr>
          <p:nvPr>
            <p:ph type="title"/>
          </p:nvPr>
        </p:nvSpPr>
        <p:spPr>
          <a:xfrm>
            <a:off x="89681" y="899109"/>
            <a:ext cx="8925951" cy="423655"/>
          </a:xfrm>
        </p:spPr>
        <p:txBody>
          <a:bodyPr>
            <a:normAutofit/>
          </a:bodyPr>
          <a:lstStyle/>
          <a:p>
            <a:pPr algn="ct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môi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trường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xã</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đạt</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chuẩn</a:t>
            </a:r>
            <a:endParaRPr lang="en-US" sz="1800" b="1" dirty="0">
              <a:solidFill>
                <a:srgbClr val="002060"/>
              </a:solidFill>
              <a:latin typeface="Arial" panose="020B0604020202020204" pitchFamily="34" charset="0"/>
              <a:cs typeface="Arial" panose="020B0604020202020204" pitchFamily="34" charset="0"/>
            </a:endParaRPr>
          </a:p>
        </p:txBody>
      </p:sp>
      <p:graphicFrame>
        <p:nvGraphicFramePr>
          <p:cNvPr id="5" name="Table 5">
            <a:extLst>
              <a:ext uri="{FF2B5EF4-FFF2-40B4-BE49-F238E27FC236}">
                <a16:creationId xmlns="" xmlns:a16="http://schemas.microsoft.com/office/drawing/2014/main" id="{8183AFBE-D436-4408-9514-0C7B374BF267}"/>
              </a:ext>
            </a:extLst>
          </p:cNvPr>
          <p:cNvGraphicFramePr>
            <a:graphicFrameLocks noGrp="1"/>
          </p:cNvGraphicFramePr>
          <p:nvPr>
            <p:extLst/>
          </p:nvPr>
        </p:nvGraphicFramePr>
        <p:xfrm>
          <a:off x="1" y="1389166"/>
          <a:ext cx="9110750" cy="4407872"/>
        </p:xfrm>
        <a:graphic>
          <a:graphicData uri="http://schemas.openxmlformats.org/drawingml/2006/table">
            <a:tbl>
              <a:tblPr firstRow="1" bandRow="1">
                <a:tableStyleId>{7DF18680-E054-41AD-8BC1-D1AEF772440D}</a:tableStyleId>
              </a:tblPr>
              <a:tblGrid>
                <a:gridCol w="3113116">
                  <a:extLst>
                    <a:ext uri="{9D8B030D-6E8A-4147-A177-3AD203B41FA5}">
                      <a16:colId xmlns="" xmlns:a16="http://schemas.microsoft.com/office/drawing/2014/main" val="2811443241"/>
                    </a:ext>
                  </a:extLst>
                </a:gridCol>
                <a:gridCol w="1529542">
                  <a:extLst>
                    <a:ext uri="{9D8B030D-6E8A-4147-A177-3AD203B41FA5}">
                      <a16:colId xmlns="" xmlns:a16="http://schemas.microsoft.com/office/drawing/2014/main" val="3520630339"/>
                    </a:ext>
                  </a:extLst>
                </a:gridCol>
                <a:gridCol w="3054872">
                  <a:extLst>
                    <a:ext uri="{9D8B030D-6E8A-4147-A177-3AD203B41FA5}">
                      <a16:colId xmlns="" xmlns:a16="http://schemas.microsoft.com/office/drawing/2014/main" val="322481627"/>
                    </a:ext>
                  </a:extLst>
                </a:gridCol>
                <a:gridCol w="1413221">
                  <a:extLst>
                    <a:ext uri="{9D8B030D-6E8A-4147-A177-3AD203B41FA5}">
                      <a16:colId xmlns="" xmlns:a16="http://schemas.microsoft.com/office/drawing/2014/main" val="3552336834"/>
                    </a:ext>
                  </a:extLst>
                </a:gridCol>
              </a:tblGrid>
              <a:tr h="314505">
                <a:tc gridSpan="2">
                  <a:txBody>
                    <a:bodyPr/>
                    <a:lstStyle/>
                    <a:p>
                      <a:pPr algn="ctr"/>
                      <a:r>
                        <a:rPr lang="en-US" sz="1000" dirty="0">
                          <a:solidFill>
                            <a:schemeClr val="accent5">
                              <a:lumMod val="50000"/>
                            </a:schemeClr>
                          </a:solidFill>
                          <a:latin typeface="Arial" panose="020B0604020202020204" pitchFamily="34" charset="0"/>
                          <a:cs typeface="Arial" panose="020B0604020202020204" pitchFamily="34" charset="0"/>
                        </a:rPr>
                        <a:t>2016-2020 (</a:t>
                      </a:r>
                      <a:r>
                        <a:rPr lang="en-US" sz="1000" dirty="0" err="1">
                          <a:solidFill>
                            <a:schemeClr val="accent5">
                              <a:lumMod val="50000"/>
                            </a:schemeClr>
                          </a:solidFill>
                          <a:latin typeface="Arial" panose="020B0604020202020204" pitchFamily="34" charset="0"/>
                          <a:cs typeface="Arial" panose="020B0604020202020204" pitchFamily="34" charset="0"/>
                        </a:rPr>
                        <a:t>Quyết</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định</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số</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smtClean="0">
                          <a:solidFill>
                            <a:schemeClr val="accent5">
                              <a:lumMod val="50000"/>
                            </a:schemeClr>
                          </a:solidFill>
                          <a:latin typeface="Arial" panose="020B0604020202020204" pitchFamily="34" charset="0"/>
                          <a:cs typeface="Arial" panose="020B0604020202020204" pitchFamily="34" charset="0"/>
                        </a:rPr>
                        <a:t>2061/QĐ-UBND)</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hMerge="1">
                  <a:txBody>
                    <a:bodyPr/>
                    <a:lstStyle/>
                    <a:p>
                      <a:pPr algn="ctr"/>
                      <a:endParaRPr lang="en-US" dirty="0">
                        <a:solidFill>
                          <a:schemeClr val="accent5">
                            <a:lumMod val="50000"/>
                          </a:schemeClr>
                        </a:solidFill>
                      </a:endParaRP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accent5">
                              <a:lumMod val="50000"/>
                            </a:schemeClr>
                          </a:solidFill>
                          <a:latin typeface="Arial" panose="020B0604020202020204" pitchFamily="34" charset="0"/>
                          <a:ea typeface="+mn-ea"/>
                          <a:cs typeface="Arial" panose="020B0604020202020204" pitchFamily="34" charset="0"/>
                        </a:rPr>
                        <a:t>2021-2025 </a:t>
                      </a:r>
                      <a:r>
                        <a:rPr lang="en-US" sz="1400" b="1" kern="1200" dirty="0" smtClean="0">
                          <a:solidFill>
                            <a:srgbClr val="FF0000"/>
                          </a:solidFill>
                          <a:latin typeface="Arial" panose="020B0604020202020204" pitchFamily="34" charset="0"/>
                          <a:ea typeface="+mn-ea"/>
                          <a:cs typeface="Arial" panose="020B0604020202020204" pitchFamily="34" charset="0"/>
                        </a:rPr>
                        <a:t>(</a:t>
                      </a:r>
                      <a:r>
                        <a:rPr lang="en-US" sz="1400" b="1" dirty="0" err="1" smtClean="0">
                          <a:solidFill>
                            <a:srgbClr val="FF0000"/>
                          </a:solidFill>
                          <a:latin typeface="Arial (Body)"/>
                          <a:ea typeface="+mn-ea"/>
                          <a:cs typeface="Arial" panose="020B0604020202020204" pitchFamily="34" charset="0"/>
                        </a:rPr>
                        <a:t>Quyết</a:t>
                      </a:r>
                      <a:r>
                        <a:rPr lang="en-US" sz="1400" b="1" dirty="0" smtClean="0">
                          <a:solidFill>
                            <a:srgbClr val="FF0000"/>
                          </a:solidFill>
                          <a:latin typeface="Arial (Body)"/>
                          <a:ea typeface="+mn-ea"/>
                          <a:cs typeface="Arial" panose="020B0604020202020204" pitchFamily="34" charset="0"/>
                        </a:rPr>
                        <a:t> </a:t>
                      </a:r>
                      <a:r>
                        <a:rPr lang="en-US" sz="1400" b="1" dirty="0" err="1" smtClean="0">
                          <a:solidFill>
                            <a:srgbClr val="FF0000"/>
                          </a:solidFill>
                          <a:latin typeface="Arial (Body)"/>
                          <a:ea typeface="+mn-ea"/>
                          <a:cs typeface="Arial" panose="020B0604020202020204" pitchFamily="34" charset="0"/>
                        </a:rPr>
                        <a:t>định</a:t>
                      </a:r>
                      <a:r>
                        <a:rPr lang="en-US" sz="1400" b="1" dirty="0" smtClean="0">
                          <a:solidFill>
                            <a:srgbClr val="FF0000"/>
                          </a:solidFill>
                          <a:latin typeface="Arial (Body)"/>
                          <a:ea typeface="+mn-ea"/>
                          <a:cs typeface="Arial" panose="020B0604020202020204" pitchFamily="34" charset="0"/>
                        </a:rPr>
                        <a:t> </a:t>
                      </a:r>
                      <a:r>
                        <a:rPr lang="en-US" sz="1400" b="1" dirty="0" err="1" smtClean="0">
                          <a:solidFill>
                            <a:srgbClr val="FF0000"/>
                          </a:solidFill>
                          <a:latin typeface="Arial (Body)"/>
                          <a:ea typeface="+mn-ea"/>
                          <a:cs typeface="Arial" panose="020B0604020202020204" pitchFamily="34" charset="0"/>
                        </a:rPr>
                        <a:t>số</a:t>
                      </a:r>
                      <a:r>
                        <a:rPr lang="en-US" sz="1400" b="1" dirty="0" smtClean="0">
                          <a:solidFill>
                            <a:srgbClr val="FF0000"/>
                          </a:solidFill>
                          <a:latin typeface="Arial (Body)"/>
                          <a:ea typeface="+mn-ea"/>
                          <a:cs typeface="Arial" panose="020B0604020202020204" pitchFamily="34" charset="0"/>
                        </a:rPr>
                        <a:t> 318/QĐ-</a:t>
                      </a:r>
                      <a:r>
                        <a:rPr lang="en-US" sz="1400" b="1" dirty="0" err="1" smtClean="0">
                          <a:solidFill>
                            <a:srgbClr val="FF0000"/>
                          </a:solidFill>
                          <a:latin typeface="Arial (Body)"/>
                          <a:ea typeface="+mn-ea"/>
                          <a:cs typeface="Arial" panose="020B0604020202020204" pitchFamily="34" charset="0"/>
                        </a:rPr>
                        <a:t>TTg</a:t>
                      </a:r>
                      <a:r>
                        <a:rPr lang="en-US" sz="1400" b="1" kern="1200" dirty="0" smtClean="0">
                          <a:solidFill>
                            <a:srgbClr val="FF0000"/>
                          </a:solidFill>
                          <a:latin typeface="Arial (Body)"/>
                          <a:ea typeface="+mn-ea"/>
                          <a:cs typeface="Arial" panose="020B0604020202020204" pitchFamily="34" charset="0"/>
                        </a:rPr>
                        <a:t>)</a:t>
                      </a:r>
                      <a:endParaRPr lang="en-US" sz="1400" b="1" kern="1200" dirty="0">
                        <a:solidFill>
                          <a:srgbClr val="FF0000"/>
                        </a:solidFill>
                        <a:latin typeface="Arial" panose="020B0604020202020204" pitchFamily="34" charset="0"/>
                        <a:ea typeface="+mn-ea"/>
                        <a:cs typeface="Arial" panose="020B0604020202020204" pitchFamily="34" charset="0"/>
                      </a:endParaRPr>
                    </a:p>
                  </a:txBody>
                  <a:tcPr marL="68580" marR="68580" marT="34290" marB="34290"/>
                </a:tc>
                <a:tc hMerge="1">
                  <a:txBody>
                    <a:bodyPr/>
                    <a:lstStyle/>
                    <a:p>
                      <a:pPr marL="0" algn="ctr" defTabSz="914400" rtl="0" eaLnBrk="1" latinLnBrk="0" hangingPunct="1"/>
                      <a:endParaRPr lang="en-US" sz="1800" b="1" kern="1200" dirty="0">
                        <a:solidFill>
                          <a:schemeClr val="accent5">
                            <a:lumMod val="50000"/>
                          </a:schemeClr>
                        </a:solidFill>
                        <a:latin typeface="+mn-lt"/>
                        <a:ea typeface="+mn-ea"/>
                        <a:cs typeface="+mn-cs"/>
                      </a:endParaRPr>
                    </a:p>
                  </a:txBody>
                  <a:tcPr/>
                </a:tc>
                <a:extLst>
                  <a:ext uri="{0D108BD9-81ED-4DB2-BD59-A6C34878D82A}">
                    <a16:rowId xmlns="" xmlns:a16="http://schemas.microsoft.com/office/drawing/2014/main" val="1172414979"/>
                  </a:ext>
                </a:extLst>
              </a:tr>
              <a:tr h="860286">
                <a:tc>
                  <a:txBody>
                    <a:bodyPr/>
                    <a:lstStyle/>
                    <a:p>
                      <a:r>
                        <a:rPr lang="en-US" sz="1200" kern="1200" dirty="0" smtClean="0">
                          <a:solidFill>
                            <a:schemeClr val="accent5">
                              <a:lumMod val="50000"/>
                            </a:schemeClr>
                          </a:solidFill>
                          <a:latin typeface="Arial (Body)"/>
                          <a:ea typeface="+mn-ea"/>
                          <a:cs typeface="+mn-cs"/>
                        </a:rPr>
                        <a:t>17.1 </a:t>
                      </a:r>
                      <a:r>
                        <a:rPr lang="en-US" sz="1200" kern="1200" dirty="0" err="1" smtClean="0">
                          <a:solidFill>
                            <a:schemeClr val="accent5">
                              <a:lumMod val="50000"/>
                            </a:schemeClr>
                          </a:solidFill>
                          <a:latin typeface="Arial (Body)"/>
                          <a:ea typeface="+mn-ea"/>
                          <a:cs typeface="+mn-cs"/>
                        </a:rPr>
                        <a:t>Tỷ</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lệ</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hộ</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sử</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dụng</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nước</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hợp</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vệ</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sinh</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và</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nước</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sạch</a:t>
                      </a:r>
                      <a:r>
                        <a:rPr lang="en-US" sz="1200" kern="1200" dirty="0" smtClean="0">
                          <a:solidFill>
                            <a:schemeClr val="accent5">
                              <a:lumMod val="50000"/>
                            </a:schemeClr>
                          </a:solidFill>
                          <a:latin typeface="Arial (Body)"/>
                          <a:ea typeface="+mn-ea"/>
                          <a:cs typeface="+mn-cs"/>
                        </a:rPr>
                        <a:t>: </a:t>
                      </a:r>
                    </a:p>
                    <a:p>
                      <a:pPr algn="just"/>
                      <a:endParaRPr lang="en-US" sz="1200" kern="1200" dirty="0">
                        <a:solidFill>
                          <a:schemeClr val="accent5">
                            <a:lumMod val="50000"/>
                          </a:schemeClr>
                        </a:solidFill>
                        <a:latin typeface="Arial (Body)"/>
                        <a:ea typeface="+mn-ea"/>
                        <a:cs typeface="+mn-cs"/>
                      </a:endParaRPr>
                    </a:p>
                  </a:txBody>
                  <a:tcPr marL="68580" marR="68580" marT="34290" marB="34290"/>
                </a:tc>
                <a:tc>
                  <a:txBody>
                    <a:bodyPr/>
                    <a:lstStyle/>
                    <a:p>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Nước</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hợp</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vệ</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sinh</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Đạt</a:t>
                      </a:r>
                      <a:r>
                        <a:rPr lang="en-US" sz="1200" kern="1200" dirty="0" smtClean="0">
                          <a:solidFill>
                            <a:schemeClr val="accent5">
                              <a:lumMod val="50000"/>
                            </a:schemeClr>
                          </a:solidFill>
                          <a:latin typeface="Arial (Body)"/>
                          <a:ea typeface="+mn-ea"/>
                          <a:cs typeface="+mn-cs"/>
                        </a:rPr>
                        <a:t> &gt;95%.</a:t>
                      </a:r>
                    </a:p>
                    <a:p>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Nước</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sạch</a:t>
                      </a:r>
                      <a:r>
                        <a:rPr lang="en-US" sz="1200" kern="1200" dirty="0" smtClean="0">
                          <a:solidFill>
                            <a:schemeClr val="accent5">
                              <a:lumMod val="50000"/>
                            </a:schemeClr>
                          </a:solidFill>
                          <a:latin typeface="Arial (Body)"/>
                          <a:ea typeface="+mn-ea"/>
                          <a:cs typeface="+mn-cs"/>
                        </a:rPr>
                        <a:t>: </a:t>
                      </a:r>
                      <a:r>
                        <a:rPr lang="en-US" sz="1200" kern="1200" dirty="0" err="1" smtClean="0">
                          <a:solidFill>
                            <a:schemeClr val="accent5">
                              <a:lumMod val="50000"/>
                            </a:schemeClr>
                          </a:solidFill>
                          <a:latin typeface="Arial (Body)"/>
                          <a:ea typeface="+mn-ea"/>
                          <a:cs typeface="+mn-cs"/>
                        </a:rPr>
                        <a:t>Đạt</a:t>
                      </a:r>
                      <a:r>
                        <a:rPr lang="en-US" sz="1200" kern="1200" dirty="0" smtClean="0">
                          <a:solidFill>
                            <a:schemeClr val="accent5">
                              <a:lumMod val="50000"/>
                            </a:schemeClr>
                          </a:solidFill>
                          <a:latin typeface="Arial (Body)"/>
                          <a:ea typeface="+mn-ea"/>
                          <a:cs typeface="+mn-cs"/>
                        </a:rPr>
                        <a:t> &gt; 65%.</a:t>
                      </a:r>
                    </a:p>
                  </a:txBody>
                  <a:tcPr marL="68580" marR="68580" marT="34290" marB="34290"/>
                </a:tc>
                <a:tc>
                  <a:txBody>
                    <a:bodyPr/>
                    <a:lstStyle/>
                    <a:p>
                      <a:pPr algn="just"/>
                      <a:r>
                        <a:rPr lang="vi-VN" sz="1200" dirty="0">
                          <a:solidFill>
                            <a:schemeClr val="accent5">
                              <a:lumMod val="50000"/>
                            </a:schemeClr>
                          </a:solidFill>
                        </a:rPr>
                        <a:t>17.1. Tỷ lệ hộ được sử dụng </a:t>
                      </a:r>
                      <a:r>
                        <a:rPr lang="vi-VN" sz="1200" dirty="0">
                          <a:solidFill>
                            <a:srgbClr val="FF0000"/>
                          </a:solidFill>
                        </a:rPr>
                        <a:t>nước sạch theo quy chuẩn từ hệ thống cấp nước tập trung</a:t>
                      </a:r>
                      <a:endParaRPr lang="en-US" sz="1200" dirty="0">
                        <a:solidFill>
                          <a:srgbClr val="FF0000"/>
                        </a:solidFill>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≥45%</a:t>
                      </a:r>
                    </a:p>
                  </a:txBody>
                  <a:tcPr marL="68580" marR="68580" marT="34290" marB="34290"/>
                </a:tc>
                <a:extLst>
                  <a:ext uri="{0D108BD9-81ED-4DB2-BD59-A6C34878D82A}">
                    <a16:rowId xmlns="" xmlns:a16="http://schemas.microsoft.com/office/drawing/2014/main" val="258580182"/>
                  </a:ext>
                </a:extLst>
              </a:tr>
              <a:tr h="1110175">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1200" dirty="0">
                          <a:solidFill>
                            <a:schemeClr val="accent5">
                              <a:lumMod val="50000"/>
                            </a:schemeClr>
                          </a:solidFill>
                        </a:rPr>
                        <a:t>17.2. Tỷ lệ cơ sở sản xuất - kinh doanh, nuôi trồng thủy sản, làng nghề đảm bảo quy định về bảo vệ môi trường</a:t>
                      </a:r>
                      <a:endParaRPr lang="en-US" sz="1200" dirty="0">
                        <a:solidFill>
                          <a:schemeClr val="accent5">
                            <a:lumMod val="50000"/>
                          </a:schemeClr>
                        </a:solidFill>
                      </a:endParaRPr>
                    </a:p>
                    <a:p>
                      <a:pPr algn="just"/>
                      <a:endParaRPr lang="en-US" sz="1200" dirty="0">
                        <a:solidFill>
                          <a:schemeClr val="accent5">
                            <a:lumMod val="50000"/>
                          </a:schemeClr>
                        </a:solidFill>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tc>
                  <a:txBody>
                    <a:bodyPr/>
                    <a:lstStyle/>
                    <a:p>
                      <a:pPr algn="just"/>
                      <a:r>
                        <a:rPr lang="vi-VN" sz="1200" dirty="0">
                          <a:solidFill>
                            <a:schemeClr val="accent5">
                              <a:lumMod val="50000"/>
                            </a:schemeClr>
                          </a:solidFill>
                        </a:rPr>
                        <a:t>17.2. Tỷ lệ cơ sở sản xuất - kinh doanh, nuôi trồng thủy sản, làng nghề đảm bảo quy định về bảo vệ môi trường</a:t>
                      </a:r>
                      <a:endParaRPr lang="en-US" sz="1200" dirty="0">
                        <a:solidFill>
                          <a:schemeClr val="accent5">
                            <a:lumMod val="50000"/>
                          </a:schemeClr>
                        </a:solidFill>
                      </a:endParaRPr>
                    </a:p>
                  </a:txBody>
                  <a:tcPr marL="68580" marR="68580" marT="34290" marB="34290"/>
                </a:tc>
                <a:tc>
                  <a:txBody>
                    <a:bodyPr/>
                    <a:lstStyle/>
                    <a:p>
                      <a:pPr algn="ctr"/>
                      <a:r>
                        <a:rPr lang="en-US" sz="1200" kern="1200" dirty="0">
                          <a:solidFill>
                            <a:srgbClr val="FF0000"/>
                          </a:solidFill>
                          <a:effectLst/>
                          <a:latin typeface="Arial" panose="020B0604020202020204" pitchFamily="34" charset="0"/>
                          <a:ea typeface="+mn-ea"/>
                          <a:cs typeface="Arial" panose="020B0604020202020204" pitchFamily="34" charset="0"/>
                        </a:rPr>
                        <a:t>≥95%</a:t>
                      </a:r>
                      <a:endParaRPr lang="en-US" sz="1200" dirty="0">
                        <a:solidFill>
                          <a:srgbClr val="FF0000"/>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3741563715"/>
                  </a:ext>
                </a:extLst>
              </a:tr>
              <a:tr h="550383">
                <a:tc>
                  <a:txBody>
                    <a:bodyPr/>
                    <a:lstStyle/>
                    <a:p>
                      <a:pPr marL="0" algn="just" defTabSz="914400" rtl="0" eaLnBrk="1" latinLnBrk="0" hangingPunct="1"/>
                      <a:r>
                        <a:rPr lang="en-US" sz="1200" kern="1200" dirty="0">
                          <a:solidFill>
                            <a:schemeClr val="accent5">
                              <a:lumMod val="50000"/>
                            </a:schemeClr>
                          </a:solidFill>
                          <a:latin typeface="Arial" panose="020B0604020202020204" pitchFamily="34" charset="0"/>
                          <a:ea typeface="+mn-ea"/>
                          <a:cs typeface="Arial" panose="020B0604020202020204" pitchFamily="34" charset="0"/>
                        </a:rPr>
                        <a:t>17.3.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Cảnh</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quan</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không</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gian</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xanh</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sạch</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đẹp</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an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toàn</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Đạt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just" defTabSz="914400" rtl="0" eaLnBrk="1" latinLnBrk="0" hangingPunct="1"/>
                      <a:r>
                        <a:rPr lang="en-US" sz="1200" kern="1200" dirty="0">
                          <a:solidFill>
                            <a:schemeClr val="accent5">
                              <a:lumMod val="50000"/>
                            </a:schemeClr>
                          </a:solidFill>
                          <a:latin typeface="Arial" panose="020B0604020202020204" pitchFamily="34" charset="0"/>
                          <a:ea typeface="+mn-ea"/>
                          <a:cs typeface="Arial" panose="020B0604020202020204" pitchFamily="34" charset="0"/>
                        </a:rPr>
                        <a:t>17.3.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Cảnh</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quan</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không</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gian</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xanh</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sạch</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đẹp</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an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toàn</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Đạt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619976415"/>
                  </a:ext>
                </a:extLst>
              </a:tr>
              <a:tr h="786262">
                <a:tc>
                  <a:txBody>
                    <a:bodyPr/>
                    <a:lstStyle/>
                    <a:p>
                      <a:pPr marL="0" algn="just" defTabSz="914400" rtl="0" eaLnBrk="1" latinLnBrk="0" hangingPunct="1"/>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endParaRPr>
                    </a:p>
                  </a:txBody>
                  <a:tcPr marL="68580" marR="68580" marT="34290" marB="34290"/>
                </a:tc>
                <a:tc>
                  <a:txBody>
                    <a:bodyPr/>
                    <a:lstStyle/>
                    <a:p>
                      <a:pPr algn="just"/>
                      <a:r>
                        <a:rPr lang="vi-VN" sz="1200" dirty="0">
                          <a:solidFill>
                            <a:schemeClr val="accent5">
                              <a:lumMod val="50000"/>
                            </a:schemeClr>
                          </a:solidFill>
                        </a:rPr>
                        <a:t>17.4. Đất cây xanh sử dụng công cộng tại điểm dân cư nông thôn </a:t>
                      </a:r>
                      <a:endParaRPr lang="en-US" sz="1200" dirty="0">
                        <a:solidFill>
                          <a:schemeClr val="accent5">
                            <a:lumMod val="50000"/>
                          </a:schemeClr>
                        </a:solidFill>
                      </a:endParaRPr>
                    </a:p>
                  </a:txBody>
                  <a:tcPr marL="68580" marR="68580" marT="34290" marB="34290"/>
                </a:tc>
                <a:tc>
                  <a:txBody>
                    <a:bodyPr/>
                    <a:lstStyle/>
                    <a:p>
                      <a:pPr algn="ctr"/>
                      <a:r>
                        <a:rPr lang="vi-VN" sz="1200" dirty="0">
                          <a:solidFill>
                            <a:schemeClr val="accent5">
                              <a:lumMod val="50000"/>
                            </a:schemeClr>
                          </a:solidFill>
                        </a:rPr>
                        <a:t>≥2m</a:t>
                      </a:r>
                      <a:r>
                        <a:rPr lang="vi-VN" sz="1200" strike="noStrike" baseline="30000" dirty="0">
                          <a:solidFill>
                            <a:schemeClr val="accent5">
                              <a:lumMod val="50000"/>
                            </a:schemeClr>
                          </a:solidFill>
                        </a:rPr>
                        <a:t>2</a:t>
                      </a:r>
                      <a:r>
                        <a:rPr lang="vi-VN" sz="1200" dirty="0">
                          <a:solidFill>
                            <a:schemeClr val="accent5">
                              <a:lumMod val="50000"/>
                            </a:schemeClr>
                          </a:solidFill>
                        </a:rPr>
                        <a:t>/</a:t>
                      </a:r>
                    </a:p>
                    <a:p>
                      <a:pPr algn="ctr"/>
                      <a:r>
                        <a:rPr lang="vi-VN" sz="1200" dirty="0">
                          <a:solidFill>
                            <a:schemeClr val="accent5">
                              <a:lumMod val="50000"/>
                            </a:schemeClr>
                          </a:solidFill>
                        </a:rPr>
                        <a:t>người</a:t>
                      </a:r>
                    </a:p>
                    <a:p>
                      <a:pPr algn="ctr"/>
                      <a:endParaRPr lang="en-US" sz="1200" dirty="0">
                        <a:solidFill>
                          <a:schemeClr val="accent5">
                            <a:lumMod val="50000"/>
                          </a:schemeClr>
                        </a:solidFill>
                      </a:endParaRPr>
                    </a:p>
                  </a:txBody>
                  <a:tcPr marL="68580" marR="68580" marT="34290" marB="34290"/>
                </a:tc>
                <a:extLst>
                  <a:ext uri="{0D108BD9-81ED-4DB2-BD59-A6C34878D82A}">
                    <a16:rowId xmlns="" xmlns:a16="http://schemas.microsoft.com/office/drawing/2014/main" val="210548516"/>
                  </a:ext>
                </a:extLst>
              </a:tr>
              <a:tr h="786262">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accent5">
                              <a:lumMod val="50000"/>
                            </a:schemeClr>
                          </a:solidFill>
                          <a:latin typeface="Arial" panose="020B0604020202020204" pitchFamily="34" charset="0"/>
                          <a:ea typeface="+mn-ea"/>
                          <a:cs typeface="Arial" panose="020B0604020202020204" pitchFamily="34" charset="0"/>
                        </a:rPr>
                        <a:t>17.4. Mai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táng</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phù</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hợp</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với</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quy</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định</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và</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theo</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quy</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hoạch</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p>
                      <a:pPr algn="just"/>
                      <a:endParaRPr lang="en-US" sz="1200" dirty="0">
                        <a:solidFill>
                          <a:schemeClr val="accent5">
                            <a:lumMod val="50000"/>
                          </a:schemeClr>
                        </a:solidFill>
                      </a:endParaRPr>
                    </a:p>
                  </a:txBody>
                  <a:tcPr marL="68580" marR="68580" marT="34290" marB="34290"/>
                </a:tc>
                <a:tc>
                  <a:txBody>
                    <a:bodyPr/>
                    <a:lstStyle/>
                    <a:p>
                      <a:pPr algn="ctr"/>
                      <a:endParaRPr lang="en-US" sz="1200" dirty="0">
                        <a:solidFill>
                          <a:schemeClr val="accent5">
                            <a:lumMod val="50000"/>
                          </a:schemeClr>
                        </a:solidFill>
                      </a:endParaRPr>
                    </a:p>
                  </a:txBody>
                  <a:tcPr marL="68580" marR="68580" marT="34290" marB="34290"/>
                </a:tc>
                <a:tc>
                  <a:txBody>
                    <a:bodyPr/>
                    <a:lstStyle/>
                    <a:p>
                      <a:pPr algn="just"/>
                      <a:r>
                        <a:rPr lang="en-US" sz="1200" dirty="0">
                          <a:solidFill>
                            <a:schemeClr val="accent5">
                              <a:lumMod val="50000"/>
                            </a:schemeClr>
                          </a:solidFill>
                          <a:latin typeface="Arial" panose="020B0604020202020204" pitchFamily="34" charset="0"/>
                          <a:cs typeface="Arial" panose="020B0604020202020204" pitchFamily="34" charset="0"/>
                        </a:rPr>
                        <a:t>17.5. Mai </a:t>
                      </a:r>
                      <a:r>
                        <a:rPr lang="en-US" sz="1200" dirty="0" err="1">
                          <a:solidFill>
                            <a:schemeClr val="accent5">
                              <a:lumMod val="50000"/>
                            </a:schemeClr>
                          </a:solidFill>
                          <a:latin typeface="Arial" panose="020B0604020202020204" pitchFamily="34" charset="0"/>
                          <a:cs typeface="Arial" panose="020B0604020202020204" pitchFamily="34" charset="0"/>
                        </a:rPr>
                        <a:t>táng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hỏa</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táng</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phù</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hợp</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với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quy</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định</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và</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theo</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quy</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hoạch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accent5">
                              <a:lumMod val="50000"/>
                            </a:schemeClr>
                          </a:solidFill>
                          <a:latin typeface="Arial" panose="020B0604020202020204" pitchFamily="34" charset="0"/>
                          <a:cs typeface="Arial" panose="020B0604020202020204" pitchFamily="34" charset="0"/>
                        </a:rPr>
                        <a:t>UBND </a:t>
                      </a:r>
                      <a:r>
                        <a:rPr lang="en-US" sz="1200" dirty="0" err="1">
                          <a:solidFill>
                            <a:schemeClr val="accent5">
                              <a:lumMod val="50000"/>
                            </a:schemeClr>
                          </a:solidFill>
                          <a:latin typeface="Arial" panose="020B0604020202020204" pitchFamily="34" charset="0"/>
                          <a:cs typeface="Arial" panose="020B0604020202020204" pitchFamily="34" charset="0"/>
                        </a:rPr>
                        <a:t>cấp</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tỉnh</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quy</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định</a:t>
                      </a:r>
                      <a:r>
                        <a:rPr lang="en-US" sz="1200" dirty="0">
                          <a:solidFill>
                            <a:schemeClr val="accent5">
                              <a:lumMod val="50000"/>
                            </a:schemeClr>
                          </a:solidFill>
                          <a:latin typeface="Arial" panose="020B0604020202020204" pitchFamily="34" charset="0"/>
                          <a:cs typeface="Arial" panose="020B0604020202020204" pitchFamily="34" charset="0"/>
                        </a:rPr>
                        <a:t> </a:t>
                      </a:r>
                    </a:p>
                    <a:p>
                      <a:pPr algn="ctr"/>
                      <a:endParaRPr lang="en-US" sz="1200" dirty="0">
                        <a:solidFill>
                          <a:schemeClr val="accent5">
                            <a:lumMod val="50000"/>
                          </a:schemeClr>
                        </a:solidFill>
                      </a:endParaRPr>
                    </a:p>
                  </a:txBody>
                  <a:tcPr marL="68580" marR="68580" marT="34290" marB="34290"/>
                </a:tc>
                <a:extLst>
                  <a:ext uri="{0D108BD9-81ED-4DB2-BD59-A6C34878D82A}">
                    <a16:rowId xmlns="" xmlns:a16="http://schemas.microsoft.com/office/drawing/2014/main" val="707720509"/>
                  </a:ext>
                </a:extLst>
              </a:tr>
            </a:tbl>
          </a:graphicData>
        </a:graphic>
      </p:graphicFrame>
      <mc:AlternateContent xmlns:mc="http://schemas.openxmlformats.org/markup-compatibility/2006">
        <mc:Choice xmlns="" xmlns:aink="http://schemas.microsoft.com/office/drawing/2016/ink" xmlns:p14="http://schemas.microsoft.com/office/powerpoint/2010/main" Requires="p14 aink">
          <p:contentPart p14:bwMode="auto" r:id="rId2">
            <p14:nvContentPartPr>
              <p14:cNvPr id="6" name="Ink 5">
                <a:extLst>
                  <a:ext uri="{FF2B5EF4-FFF2-40B4-BE49-F238E27FC236}">
                    <a16:creationId xmlns:a16="http://schemas.microsoft.com/office/drawing/2014/main" id="{C86B6793-2A68-4F24-BD06-B7952EC8C01A}"/>
                  </a:ext>
                </a:extLst>
              </p14:cNvPr>
              <p14:cNvContentPartPr/>
              <p14:nvPr/>
            </p14:nvContentPartPr>
            <p14:xfrm>
              <a:off x="2832600" y="1756462"/>
              <a:ext cx="27000" cy="360"/>
            </p14:xfrm>
          </p:contentPart>
        </mc:Choice>
        <mc:Fallback>
          <p:pic>
            <p:nvPicPr>
              <p:cNvPr id="6" name="Ink 5">
                <a:extLst>
                  <a:ext uri="{FF2B5EF4-FFF2-40B4-BE49-F238E27FC236}">
                    <a16:creationId xmlns:p14="http://schemas.microsoft.com/office/powerpoint/2010/main" xmlns:aink="http://schemas.microsoft.com/office/drawing/2016/ink" xmlns="" xmlns:a16="http://schemas.microsoft.com/office/drawing/2014/main" id="{C86B6793-2A68-4F24-BD06-B7952EC8C01A}"/>
                  </a:ext>
                </a:extLst>
              </p:cNvPr>
              <p:cNvPicPr/>
              <p:nvPr/>
            </p:nvPicPr>
            <p:blipFill>
              <a:blip r:embed="rId3"/>
              <a:stretch>
                <a:fillRect/>
              </a:stretch>
            </p:blipFill>
            <p:spPr>
              <a:xfrm>
                <a:off x="2111220" y="2093867"/>
                <a:ext cx="4698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4">
            <p14:nvContentPartPr>
              <p14:cNvPr id="7" name="Ink 6">
                <a:extLst>
                  <a:ext uri="{FF2B5EF4-FFF2-40B4-BE49-F238E27FC236}">
                    <a16:creationId xmlns:a16="http://schemas.microsoft.com/office/drawing/2014/main" id="{57F15616-37B6-4DDA-B241-5F9D27CD3B9F}"/>
                  </a:ext>
                </a:extLst>
              </p14:cNvPr>
              <p14:cNvContentPartPr/>
              <p14:nvPr/>
            </p14:nvContentPartPr>
            <p14:xfrm>
              <a:off x="3280571" y="1119622"/>
              <a:ext cx="360" cy="360"/>
            </p14:xfrm>
          </p:contentPart>
        </mc:Choice>
        <mc:Fallback>
          <p:pic>
            <p:nvPicPr>
              <p:cNvPr id="7" name="Ink 6">
                <a:extLst>
                  <a:ext uri="{FF2B5EF4-FFF2-40B4-BE49-F238E27FC236}">
                    <a16:creationId xmlns:p14="http://schemas.microsoft.com/office/powerpoint/2010/main" xmlns:aink="http://schemas.microsoft.com/office/drawing/2016/ink" xmlns="" xmlns:a16="http://schemas.microsoft.com/office/drawing/2014/main" id="{57F15616-37B6-4DDA-B241-5F9D27CD3B9F}"/>
                  </a:ext>
                </a:extLst>
              </p:cNvPr>
              <p:cNvPicPr/>
              <p:nvPr/>
            </p:nvPicPr>
            <p:blipFill>
              <a:blip r:embed="rId5"/>
              <a:stretch>
                <a:fillRect/>
              </a:stretch>
            </p:blipFill>
            <p:spPr>
              <a:xfrm>
                <a:off x="2446928" y="1615967"/>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6">
            <p14:nvContentPartPr>
              <p14:cNvPr id="8" name="Ink 7">
                <a:extLst>
                  <a:ext uri="{FF2B5EF4-FFF2-40B4-BE49-F238E27FC236}">
                    <a16:creationId xmlns:a16="http://schemas.microsoft.com/office/drawing/2014/main" id="{040DB1EF-0164-416C-BA2E-9C5A6A352A15}"/>
                  </a:ext>
                </a:extLst>
              </p14:cNvPr>
              <p14:cNvContentPartPr/>
              <p14:nvPr/>
            </p14:nvContentPartPr>
            <p14:xfrm>
              <a:off x="398771" y="1108102"/>
              <a:ext cx="360" cy="360"/>
            </p14:xfrm>
          </p:contentPart>
        </mc:Choice>
        <mc:Fallback>
          <p:pic>
            <p:nvPicPr>
              <p:cNvPr id="8" name="Ink 7">
                <a:extLst>
                  <a:ext uri="{FF2B5EF4-FFF2-40B4-BE49-F238E27FC236}">
                    <a16:creationId xmlns:p14="http://schemas.microsoft.com/office/powerpoint/2010/main" xmlns:aink="http://schemas.microsoft.com/office/drawing/2016/ink" xmlns="" xmlns:a16="http://schemas.microsoft.com/office/drawing/2014/main" id="{040DB1EF-0164-416C-BA2E-9C5A6A352A15}"/>
                  </a:ext>
                </a:extLst>
              </p:cNvPr>
              <p:cNvPicPr/>
              <p:nvPr/>
            </p:nvPicPr>
            <p:blipFill>
              <a:blip r:embed="rId7"/>
              <a:stretch>
                <a:fillRect/>
              </a:stretch>
            </p:blipFill>
            <p:spPr>
              <a:xfrm>
                <a:off x="285848" y="1607597"/>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8">
            <p14:nvContentPartPr>
              <p14:cNvPr id="9" name="Ink 8">
                <a:extLst>
                  <a:ext uri="{FF2B5EF4-FFF2-40B4-BE49-F238E27FC236}">
                    <a16:creationId xmlns:a16="http://schemas.microsoft.com/office/drawing/2014/main" id="{030C185A-8357-42BF-B664-EE62456C1A5F}"/>
                  </a:ext>
                </a:extLst>
              </p14:cNvPr>
              <p14:cNvContentPartPr/>
              <p14:nvPr/>
            </p14:nvContentPartPr>
            <p14:xfrm>
              <a:off x="2172131" y="1513822"/>
              <a:ext cx="4680" cy="4680"/>
            </p14:xfrm>
          </p:contentPart>
        </mc:Choice>
        <mc:Fallback>
          <p:pic>
            <p:nvPicPr>
              <p:cNvPr id="9" name="Ink 8">
                <a:extLst>
                  <a:ext uri="{FF2B5EF4-FFF2-40B4-BE49-F238E27FC236}">
                    <a16:creationId xmlns:p14="http://schemas.microsoft.com/office/powerpoint/2010/main" xmlns:aink="http://schemas.microsoft.com/office/drawing/2016/ink" xmlns="" xmlns:a16="http://schemas.microsoft.com/office/drawing/2014/main" id="{030C185A-8357-42BF-B664-EE62456C1A5F}"/>
                  </a:ext>
                </a:extLst>
              </p:cNvPr>
              <p:cNvPicPr/>
              <p:nvPr/>
            </p:nvPicPr>
            <p:blipFill>
              <a:blip r:embed="rId9"/>
              <a:stretch>
                <a:fillRect/>
              </a:stretch>
            </p:blipFill>
            <p:spPr>
              <a:xfrm>
                <a:off x="1615598" y="1911887"/>
                <a:ext cx="30240" cy="165240"/>
              </a:xfrm>
              <a:prstGeom prst="rect">
                <a:avLst/>
              </a:prstGeom>
            </p:spPr>
          </p:pic>
        </mc:Fallback>
      </mc:AlternateContent>
      <p:grpSp>
        <p:nvGrpSpPr>
          <p:cNvPr id="12" name="Group 11">
            <a:extLst>
              <a:ext uri="{FF2B5EF4-FFF2-40B4-BE49-F238E27FC236}">
                <a16:creationId xmlns="" xmlns:a16="http://schemas.microsoft.com/office/drawing/2014/main" id="{1095BED6-4654-4756-9DBD-9DB282A15EF9}"/>
              </a:ext>
            </a:extLst>
          </p:cNvPr>
          <p:cNvGrpSpPr/>
          <p:nvPr/>
        </p:nvGrpSpPr>
        <p:grpSpPr>
          <a:xfrm>
            <a:off x="540188" y="1796327"/>
            <a:ext cx="33750" cy="8910"/>
            <a:chOff x="720251" y="1252102"/>
            <a:chExt cx="45000" cy="11880"/>
          </a:xfrm>
        </p:grpSpPr>
        <mc:AlternateContent xmlns:mc="http://schemas.openxmlformats.org/markup-compatibility/2006">
          <mc:Choice xmlns="" xmlns:aink="http://schemas.microsoft.com/office/drawing/2016/ink" xmlns:p14="http://schemas.microsoft.com/office/powerpoint/2010/main" Requires="p14 aink">
            <p:contentPart p14:bwMode="auto" r:id="rId10">
              <p14:nvContentPartPr>
                <p14:cNvPr id="10" name="Ink 9">
                  <a:extLst>
                    <a:ext uri="{FF2B5EF4-FFF2-40B4-BE49-F238E27FC236}">
                      <a16:creationId xmlns:a16="http://schemas.microsoft.com/office/drawing/2014/main" id="{5FC50176-D6A9-4913-975B-65C9180418CE}"/>
                    </a:ext>
                  </a:extLst>
                </p14:cNvPr>
                <p14:cNvContentPartPr/>
                <p14:nvPr/>
              </p14:nvContentPartPr>
              <p14:xfrm>
                <a:off x="758051" y="1252102"/>
                <a:ext cx="7200" cy="4680"/>
              </p14:xfrm>
            </p:contentPart>
          </mc:Choice>
          <mc:Fallback>
            <p:pic>
              <p:nvPicPr>
                <p:cNvPr id="10" name="Ink 9">
                  <a:extLst>
                    <a:ext uri="{FF2B5EF4-FFF2-40B4-BE49-F238E27FC236}">
                      <a16:creationId xmlns:p14="http://schemas.microsoft.com/office/powerpoint/2010/main" xmlns:aink="http://schemas.microsoft.com/office/drawing/2016/ink" xmlns="" xmlns:a16="http://schemas.microsoft.com/office/drawing/2014/main" id="{5FC50176-D6A9-4913-975B-65C9180418CE}"/>
                    </a:ext>
                  </a:extLst>
                </p:cNvPr>
                <p:cNvPicPr/>
                <p:nvPr/>
              </p:nvPicPr>
              <p:blipFill>
                <a:blip r:embed="rId11"/>
                <a:stretch>
                  <a:fillRect/>
                </a:stretch>
              </p:blipFill>
              <p:spPr>
                <a:xfrm>
                  <a:off x="740051" y="1144462"/>
                  <a:ext cx="42840" cy="22032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12">
              <p14:nvContentPartPr>
                <p14:cNvPr id="11" name="Ink 10">
                  <a:extLst>
                    <a:ext uri="{FF2B5EF4-FFF2-40B4-BE49-F238E27FC236}">
                      <a16:creationId xmlns:a16="http://schemas.microsoft.com/office/drawing/2014/main" id="{B62941FC-49AB-485B-8DE9-5ABDE08A05B2}"/>
                    </a:ext>
                  </a:extLst>
                </p14:cNvPr>
                <p14:cNvContentPartPr/>
                <p14:nvPr/>
              </p14:nvContentPartPr>
              <p14:xfrm>
                <a:off x="720251" y="1263622"/>
                <a:ext cx="11520" cy="360"/>
              </p14:xfrm>
            </p:contentPart>
          </mc:Choice>
          <mc:Fallback>
            <p:pic>
              <p:nvPicPr>
                <p:cNvPr id="11" name="Ink 10">
                  <a:extLst>
                    <a:ext uri="{FF2B5EF4-FFF2-40B4-BE49-F238E27FC236}">
                      <a16:creationId xmlns:p14="http://schemas.microsoft.com/office/powerpoint/2010/main" xmlns:aink="http://schemas.microsoft.com/office/drawing/2016/ink" xmlns="" xmlns:a16="http://schemas.microsoft.com/office/drawing/2014/main" id="{B62941FC-49AB-485B-8DE9-5ABDE08A05B2}"/>
                    </a:ext>
                  </a:extLst>
                </p:cNvPr>
                <p:cNvPicPr/>
                <p:nvPr/>
              </p:nvPicPr>
              <p:blipFill>
                <a:blip r:embed="rId13"/>
                <a:stretch>
                  <a:fillRect/>
                </a:stretch>
              </p:blipFill>
              <p:spPr>
                <a:xfrm>
                  <a:off x="702611" y="1155622"/>
                  <a:ext cx="47160" cy="216000"/>
                </a:xfrm>
                <a:prstGeom prst="rect">
                  <a:avLst/>
                </a:prstGeom>
              </p:spPr>
            </p:pic>
          </mc:Fallback>
        </mc:AlternateContent>
      </p:grpSp>
      <mc:AlternateContent xmlns:mc="http://schemas.openxmlformats.org/markup-compatibility/2006">
        <mc:Choice xmlns="" xmlns:aink="http://schemas.microsoft.com/office/drawing/2016/ink" xmlns:p14="http://schemas.microsoft.com/office/powerpoint/2010/main" Requires="p14 aink">
          <p:contentPart p14:bwMode="auto" r:id="rId14">
            <p14:nvContentPartPr>
              <p14:cNvPr id="13" name="Ink 12">
                <a:extLst>
                  <a:ext uri="{FF2B5EF4-FFF2-40B4-BE49-F238E27FC236}">
                    <a16:creationId xmlns:a16="http://schemas.microsoft.com/office/drawing/2014/main" id="{4DF9330E-3483-43A4-A9B8-F27318D310F6}"/>
                  </a:ext>
                </a:extLst>
              </p14:cNvPr>
              <p14:cNvContentPartPr/>
              <p14:nvPr/>
            </p14:nvContentPartPr>
            <p14:xfrm>
              <a:off x="531611" y="1729102"/>
              <a:ext cx="360" cy="4680"/>
            </p14:xfrm>
          </p:contentPart>
        </mc:Choice>
        <mc:Fallback>
          <p:pic>
            <p:nvPicPr>
              <p:cNvPr id="13" name="Ink 12">
                <a:extLst>
                  <a:ext uri="{FF2B5EF4-FFF2-40B4-BE49-F238E27FC236}">
                    <a16:creationId xmlns:p14="http://schemas.microsoft.com/office/powerpoint/2010/main" xmlns:aink="http://schemas.microsoft.com/office/drawing/2016/ink" xmlns="" xmlns:a16="http://schemas.microsoft.com/office/drawing/2014/main" id="{4DF9330E-3483-43A4-A9B8-F27318D310F6}"/>
                  </a:ext>
                </a:extLst>
              </p:cNvPr>
              <p:cNvPicPr/>
              <p:nvPr/>
            </p:nvPicPr>
            <p:blipFill>
              <a:blip r:embed="rId15"/>
              <a:stretch>
                <a:fillRect/>
              </a:stretch>
            </p:blipFill>
            <p:spPr>
              <a:xfrm>
                <a:off x="385478" y="2073077"/>
                <a:ext cx="27000" cy="16524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16">
            <p14:nvContentPartPr>
              <p14:cNvPr id="14" name="Ink 13">
                <a:extLst>
                  <a:ext uri="{FF2B5EF4-FFF2-40B4-BE49-F238E27FC236}">
                    <a16:creationId xmlns:a16="http://schemas.microsoft.com/office/drawing/2014/main" id="{1DCA2E98-406D-4AEE-8B4D-C396523DB112}"/>
                  </a:ext>
                </a:extLst>
              </p14:cNvPr>
              <p14:cNvContentPartPr/>
              <p14:nvPr/>
            </p14:nvContentPartPr>
            <p14:xfrm>
              <a:off x="598211" y="1207822"/>
              <a:ext cx="360" cy="360"/>
            </p14:xfrm>
          </p:contentPart>
        </mc:Choice>
        <mc:Fallback>
          <p:pic>
            <p:nvPicPr>
              <p:cNvPr id="14" name="Ink 13">
                <a:extLst>
                  <a:ext uri="{FF2B5EF4-FFF2-40B4-BE49-F238E27FC236}">
                    <a16:creationId xmlns:p14="http://schemas.microsoft.com/office/powerpoint/2010/main" xmlns:aink="http://schemas.microsoft.com/office/drawing/2016/ink" xmlns="" xmlns:a16="http://schemas.microsoft.com/office/drawing/2014/main" id="{1DCA2E98-406D-4AEE-8B4D-C396523DB112}"/>
                  </a:ext>
                </a:extLst>
              </p:cNvPr>
              <p:cNvPicPr/>
              <p:nvPr/>
            </p:nvPicPr>
            <p:blipFill>
              <a:blip r:embed="rId17"/>
              <a:stretch>
                <a:fillRect/>
              </a:stretch>
            </p:blipFill>
            <p:spPr>
              <a:xfrm>
                <a:off x="435428" y="1682387"/>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18">
            <p14:nvContentPartPr>
              <p14:cNvPr id="15" name="Ink 14">
                <a:extLst>
                  <a:ext uri="{FF2B5EF4-FFF2-40B4-BE49-F238E27FC236}">
                    <a16:creationId xmlns:a16="http://schemas.microsoft.com/office/drawing/2014/main" id="{5F96616C-F29B-457E-B15F-64A2C895C054}"/>
                  </a:ext>
                </a:extLst>
              </p14:cNvPr>
              <p14:cNvContentPartPr/>
              <p14:nvPr/>
            </p14:nvContentPartPr>
            <p14:xfrm>
              <a:off x="2615651" y="1398622"/>
              <a:ext cx="13320" cy="9000"/>
            </p14:xfrm>
          </p:contentPart>
        </mc:Choice>
        <mc:Fallback>
          <p:pic>
            <p:nvPicPr>
              <p:cNvPr id="15" name="Ink 14">
                <a:extLst>
                  <a:ext uri="{FF2B5EF4-FFF2-40B4-BE49-F238E27FC236}">
                    <a16:creationId xmlns:p14="http://schemas.microsoft.com/office/powerpoint/2010/main" xmlns:aink="http://schemas.microsoft.com/office/drawing/2016/ink" xmlns="" xmlns:a16="http://schemas.microsoft.com/office/drawing/2014/main" id="{5F96616C-F29B-457E-B15F-64A2C895C054}"/>
                  </a:ext>
                </a:extLst>
              </p:cNvPr>
              <p:cNvPicPr/>
              <p:nvPr/>
            </p:nvPicPr>
            <p:blipFill>
              <a:blip r:embed="rId19"/>
              <a:stretch>
                <a:fillRect/>
              </a:stretch>
            </p:blipFill>
            <p:spPr>
              <a:xfrm>
                <a:off x="1948508" y="1825217"/>
                <a:ext cx="36720" cy="16848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0">
            <p14:nvContentPartPr>
              <p14:cNvPr id="16" name="Ink 15">
                <a:extLst>
                  <a:ext uri="{FF2B5EF4-FFF2-40B4-BE49-F238E27FC236}">
                    <a16:creationId xmlns:a16="http://schemas.microsoft.com/office/drawing/2014/main" id="{69742AF5-628F-4FB0-8AF2-D2A1AE69324E}"/>
                  </a:ext>
                </a:extLst>
              </p14:cNvPr>
              <p14:cNvContentPartPr/>
              <p14:nvPr/>
            </p14:nvContentPartPr>
            <p14:xfrm>
              <a:off x="11881691" y="3535222"/>
              <a:ext cx="360" cy="360"/>
            </p14:xfrm>
          </p:contentPart>
        </mc:Choice>
        <mc:Fallback>
          <p:pic>
            <p:nvPicPr>
              <p:cNvPr id="16" name="Ink 15">
                <a:extLst>
                  <a:ext uri="{FF2B5EF4-FFF2-40B4-BE49-F238E27FC236}">
                    <a16:creationId xmlns:p14="http://schemas.microsoft.com/office/powerpoint/2010/main" xmlns:aink="http://schemas.microsoft.com/office/drawing/2016/ink" xmlns="" xmlns:a16="http://schemas.microsoft.com/office/drawing/2014/main" id="{69742AF5-628F-4FB0-8AF2-D2A1AE69324E}"/>
                  </a:ext>
                </a:extLst>
              </p:cNvPr>
              <p:cNvPicPr/>
              <p:nvPr/>
            </p:nvPicPr>
            <p:blipFill>
              <a:blip r:embed="rId21"/>
              <a:stretch>
                <a:fillRect/>
              </a:stretch>
            </p:blipFill>
            <p:spPr>
              <a:xfrm>
                <a:off x="8897768" y="3427937"/>
                <a:ext cx="27000" cy="162000"/>
              </a:xfrm>
              <a:prstGeom prst="rect">
                <a:avLst/>
              </a:prstGeom>
            </p:spPr>
          </p:pic>
        </mc:Fallback>
      </mc:AlternateContent>
      <p:grpSp>
        <p:nvGrpSpPr>
          <p:cNvPr id="23" name="Group 22">
            <a:extLst>
              <a:ext uri="{FF2B5EF4-FFF2-40B4-BE49-F238E27FC236}">
                <a16:creationId xmlns="" xmlns:a16="http://schemas.microsoft.com/office/drawing/2014/main" id="{D21E50FA-6C2E-4A01-B6CA-4C97DFBD62D8}"/>
              </a:ext>
            </a:extLst>
          </p:cNvPr>
          <p:cNvGrpSpPr/>
          <p:nvPr/>
        </p:nvGrpSpPr>
        <p:grpSpPr>
          <a:xfrm>
            <a:off x="224288" y="1701827"/>
            <a:ext cx="50220" cy="36720"/>
            <a:chOff x="299051" y="1126102"/>
            <a:chExt cx="66960" cy="48960"/>
          </a:xfrm>
        </p:grpSpPr>
        <mc:AlternateContent xmlns:mc="http://schemas.openxmlformats.org/markup-compatibility/2006">
          <mc:Choice xmlns="" xmlns:aink="http://schemas.microsoft.com/office/drawing/2016/ink" xmlns:p14="http://schemas.microsoft.com/office/powerpoint/2010/main" Requires="p14 aink">
            <p:contentPart p14:bwMode="auto" r:id="rId22">
              <p14:nvContentPartPr>
                <p14:cNvPr id="17" name="Ink 16">
                  <a:extLst>
                    <a:ext uri="{FF2B5EF4-FFF2-40B4-BE49-F238E27FC236}">
                      <a16:creationId xmlns:a16="http://schemas.microsoft.com/office/drawing/2014/main" id="{88657340-2F94-4D8F-AEDD-DDCBD27EBFDF}"/>
                    </a:ext>
                  </a:extLst>
                </p14:cNvPr>
                <p14:cNvContentPartPr/>
                <p14:nvPr/>
              </p14:nvContentPartPr>
              <p14:xfrm>
                <a:off x="365651" y="1170382"/>
                <a:ext cx="360" cy="4680"/>
              </p14:xfrm>
            </p:contentPart>
          </mc:Choice>
          <mc:Fallback>
            <p:pic>
              <p:nvPicPr>
                <p:cNvPr id="17" name="Ink 16">
                  <a:extLst>
                    <a:ext uri="{FF2B5EF4-FFF2-40B4-BE49-F238E27FC236}">
                      <a16:creationId xmlns:p14="http://schemas.microsoft.com/office/powerpoint/2010/main" xmlns:aink="http://schemas.microsoft.com/office/drawing/2016/ink" xmlns="" xmlns:a16="http://schemas.microsoft.com/office/drawing/2014/main" id="{88657340-2F94-4D8F-AEDD-DDCBD27EBFDF}"/>
                    </a:ext>
                  </a:extLst>
                </p:cNvPr>
                <p:cNvPicPr/>
                <p:nvPr/>
              </p:nvPicPr>
              <p:blipFill>
                <a:blip r:embed="rId23"/>
                <a:stretch>
                  <a:fillRect/>
                </a:stretch>
              </p:blipFill>
              <p:spPr>
                <a:xfrm>
                  <a:off x="348011" y="1062382"/>
                  <a:ext cx="36000" cy="22032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4">
              <p14:nvContentPartPr>
                <p14:cNvPr id="18" name="Ink 17">
                  <a:extLst>
                    <a:ext uri="{FF2B5EF4-FFF2-40B4-BE49-F238E27FC236}">
                      <a16:creationId xmlns:a16="http://schemas.microsoft.com/office/drawing/2014/main" id="{D6BD525E-7314-4607-8EA5-C726B12305C4}"/>
                    </a:ext>
                  </a:extLst>
                </p14:cNvPr>
                <p14:cNvContentPartPr/>
                <p14:nvPr/>
              </p14:nvContentPartPr>
              <p14:xfrm>
                <a:off x="365651" y="1174702"/>
                <a:ext cx="360" cy="360"/>
              </p14:xfrm>
            </p:contentPart>
          </mc:Choice>
          <mc:Fallback>
            <p:pic>
              <p:nvPicPr>
                <p:cNvPr id="18" name="Ink 17">
                  <a:extLst>
                    <a:ext uri="{FF2B5EF4-FFF2-40B4-BE49-F238E27FC236}">
                      <a16:creationId xmlns:p14="http://schemas.microsoft.com/office/powerpoint/2010/main" xmlns:aink="http://schemas.microsoft.com/office/drawing/2016/ink" xmlns="" xmlns:a16="http://schemas.microsoft.com/office/drawing/2014/main" id="{D6BD525E-7314-4607-8EA5-C726B12305C4}"/>
                    </a:ext>
                  </a:extLst>
                </p:cNvPr>
                <p:cNvPicPr/>
                <p:nvPr/>
              </p:nvPicPr>
              <p:blipFill>
                <a:blip r:embed="rId25"/>
                <a:stretch>
                  <a:fillRect/>
                </a:stretch>
              </p:blipFill>
              <p:spPr>
                <a:xfrm>
                  <a:off x="348011" y="1067062"/>
                  <a:ext cx="36000" cy="216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6">
              <p14:nvContentPartPr>
                <p14:cNvPr id="20" name="Ink 19">
                  <a:extLst>
                    <a:ext uri="{FF2B5EF4-FFF2-40B4-BE49-F238E27FC236}">
                      <a16:creationId xmlns:a16="http://schemas.microsoft.com/office/drawing/2014/main" id="{90C0938A-A994-44CE-B5AB-08B7C13DDF2B}"/>
                    </a:ext>
                  </a:extLst>
                </p14:cNvPr>
                <p14:cNvContentPartPr/>
                <p14:nvPr/>
              </p14:nvContentPartPr>
              <p14:xfrm>
                <a:off x="299051" y="1126102"/>
                <a:ext cx="360" cy="4680"/>
              </p14:xfrm>
            </p:contentPart>
          </mc:Choice>
          <mc:Fallback>
            <p:pic>
              <p:nvPicPr>
                <p:cNvPr id="20" name="Ink 19">
                  <a:extLst>
                    <a:ext uri="{FF2B5EF4-FFF2-40B4-BE49-F238E27FC236}">
                      <a16:creationId xmlns:p14="http://schemas.microsoft.com/office/powerpoint/2010/main" xmlns:aink="http://schemas.microsoft.com/office/drawing/2016/ink" xmlns="" xmlns:a16="http://schemas.microsoft.com/office/drawing/2014/main" id="{90C0938A-A994-44CE-B5AB-08B7C13DDF2B}"/>
                    </a:ext>
                  </a:extLst>
                </p:cNvPr>
                <p:cNvPicPr/>
                <p:nvPr/>
              </p:nvPicPr>
              <p:blipFill>
                <a:blip r:embed="rId27"/>
                <a:stretch>
                  <a:fillRect/>
                </a:stretch>
              </p:blipFill>
              <p:spPr>
                <a:xfrm>
                  <a:off x="281411" y="1018102"/>
                  <a:ext cx="36000" cy="22032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8">
              <p14:nvContentPartPr>
                <p14:cNvPr id="21" name="Ink 20">
                  <a:extLst>
                    <a:ext uri="{FF2B5EF4-FFF2-40B4-BE49-F238E27FC236}">
                      <a16:creationId xmlns:a16="http://schemas.microsoft.com/office/drawing/2014/main" id="{B212BF7C-6981-474C-B9DF-C26F1ADC6F3E}"/>
                    </a:ext>
                  </a:extLst>
                </p14:cNvPr>
                <p14:cNvContentPartPr/>
                <p14:nvPr/>
              </p14:nvContentPartPr>
              <p14:xfrm>
                <a:off x="299051" y="1130422"/>
                <a:ext cx="360" cy="360"/>
              </p14:xfrm>
            </p:contentPart>
          </mc:Choice>
          <mc:Fallback>
            <p:pic>
              <p:nvPicPr>
                <p:cNvPr id="21" name="Ink 20">
                  <a:extLst>
                    <a:ext uri="{FF2B5EF4-FFF2-40B4-BE49-F238E27FC236}">
                      <a16:creationId xmlns:p14="http://schemas.microsoft.com/office/powerpoint/2010/main" xmlns:aink="http://schemas.microsoft.com/office/drawing/2016/ink" xmlns="" xmlns:a16="http://schemas.microsoft.com/office/drawing/2014/main" id="{B212BF7C-6981-474C-B9DF-C26F1ADC6F3E}"/>
                    </a:ext>
                  </a:extLst>
                </p:cNvPr>
                <p:cNvPicPr/>
                <p:nvPr/>
              </p:nvPicPr>
              <p:blipFill>
                <a:blip r:embed="rId27"/>
                <a:stretch>
                  <a:fillRect/>
                </a:stretch>
              </p:blipFill>
              <p:spPr>
                <a:xfrm>
                  <a:off x="281411" y="1022422"/>
                  <a:ext cx="36000" cy="216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9">
              <p14:nvContentPartPr>
                <p14:cNvPr id="22" name="Ink 21">
                  <a:extLst>
                    <a:ext uri="{FF2B5EF4-FFF2-40B4-BE49-F238E27FC236}">
                      <a16:creationId xmlns:a16="http://schemas.microsoft.com/office/drawing/2014/main" id="{CE992148-3204-4E2D-ADE4-BF36539FF60A}"/>
                    </a:ext>
                  </a:extLst>
                </p14:cNvPr>
                <p14:cNvContentPartPr/>
                <p14:nvPr/>
              </p14:nvContentPartPr>
              <p14:xfrm>
                <a:off x="299051" y="1141222"/>
                <a:ext cx="360" cy="360"/>
              </p14:xfrm>
            </p:contentPart>
          </mc:Choice>
          <mc:Fallback>
            <p:pic>
              <p:nvPicPr>
                <p:cNvPr id="22" name="Ink 21">
                  <a:extLst>
                    <a:ext uri="{FF2B5EF4-FFF2-40B4-BE49-F238E27FC236}">
                      <a16:creationId xmlns:p14="http://schemas.microsoft.com/office/powerpoint/2010/main" xmlns:aink="http://schemas.microsoft.com/office/drawing/2016/ink" xmlns="" xmlns:a16="http://schemas.microsoft.com/office/drawing/2014/main" id="{CE992148-3204-4E2D-ADE4-BF36539FF60A}"/>
                    </a:ext>
                  </a:extLst>
                </p:cNvPr>
                <p:cNvPicPr/>
                <p:nvPr/>
              </p:nvPicPr>
              <p:blipFill>
                <a:blip r:embed="rId30"/>
                <a:stretch>
                  <a:fillRect/>
                </a:stretch>
              </p:blipFill>
              <p:spPr>
                <a:xfrm>
                  <a:off x="281411" y="1033582"/>
                  <a:ext cx="36000" cy="216000"/>
                </a:xfrm>
                <a:prstGeom prst="rect">
                  <a:avLst/>
                </a:prstGeom>
              </p:spPr>
            </p:pic>
          </mc:Fallback>
        </mc:AlternateContent>
      </p:grpSp>
      <p:grpSp>
        <p:nvGrpSpPr>
          <p:cNvPr id="27" name="Group 26">
            <a:extLst>
              <a:ext uri="{FF2B5EF4-FFF2-40B4-BE49-F238E27FC236}">
                <a16:creationId xmlns="" xmlns:a16="http://schemas.microsoft.com/office/drawing/2014/main" id="{C2838189-1E6D-423F-B250-B075DC1036F4}"/>
              </a:ext>
            </a:extLst>
          </p:cNvPr>
          <p:cNvGrpSpPr/>
          <p:nvPr/>
        </p:nvGrpSpPr>
        <p:grpSpPr>
          <a:xfrm>
            <a:off x="3508028" y="1389167"/>
            <a:ext cx="91530" cy="68580"/>
            <a:chOff x="4677371" y="709222"/>
            <a:chExt cx="122040" cy="91440"/>
          </a:xfrm>
        </p:grpSpPr>
        <mc:AlternateContent xmlns:mc="http://schemas.openxmlformats.org/markup-compatibility/2006">
          <mc:Choice xmlns="" xmlns:aink="http://schemas.microsoft.com/office/drawing/2016/ink" xmlns:p14="http://schemas.microsoft.com/office/powerpoint/2010/main" Requires="p14 aink">
            <p:contentPart p14:bwMode="auto" r:id="rId31">
              <p14:nvContentPartPr>
                <p14:cNvPr id="24" name="Ink 23">
                  <a:extLst>
                    <a:ext uri="{FF2B5EF4-FFF2-40B4-BE49-F238E27FC236}">
                      <a16:creationId xmlns:a16="http://schemas.microsoft.com/office/drawing/2014/main" id="{2356D34E-E98B-4781-8AA2-2DABA9FF96CC}"/>
                    </a:ext>
                  </a:extLst>
                </p14:cNvPr>
                <p14:cNvContentPartPr/>
                <p14:nvPr/>
              </p14:nvContentPartPr>
              <p14:xfrm>
                <a:off x="4799051" y="709222"/>
                <a:ext cx="360" cy="360"/>
              </p14:xfrm>
            </p:contentPart>
          </mc:Choice>
          <mc:Fallback>
            <p:pic>
              <p:nvPicPr>
                <p:cNvPr id="24" name="Ink 23">
                  <a:extLst>
                    <a:ext uri="{FF2B5EF4-FFF2-40B4-BE49-F238E27FC236}">
                      <a16:creationId xmlns:p14="http://schemas.microsoft.com/office/powerpoint/2010/main" xmlns:aink="http://schemas.microsoft.com/office/drawing/2016/ink" xmlns="" xmlns:a16="http://schemas.microsoft.com/office/drawing/2014/main" id="{2356D34E-E98B-4781-8AA2-2DABA9FF96CC}"/>
                    </a:ext>
                  </a:extLst>
                </p:cNvPr>
                <p:cNvPicPr/>
                <p:nvPr/>
              </p:nvPicPr>
              <p:blipFill>
                <a:blip r:embed="rId32"/>
                <a:stretch>
                  <a:fillRect/>
                </a:stretch>
              </p:blipFill>
              <p:spPr>
                <a:xfrm>
                  <a:off x="4781411" y="601582"/>
                  <a:ext cx="36000" cy="216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33">
              <p14:nvContentPartPr>
                <p14:cNvPr id="25" name="Ink 24">
                  <a:extLst>
                    <a:ext uri="{FF2B5EF4-FFF2-40B4-BE49-F238E27FC236}">
                      <a16:creationId xmlns:a16="http://schemas.microsoft.com/office/drawing/2014/main" id="{41D428F3-984A-4AA9-96A8-2F32C9C70F1C}"/>
                    </a:ext>
                  </a:extLst>
                </p14:cNvPr>
                <p14:cNvContentPartPr/>
                <p14:nvPr/>
              </p14:nvContentPartPr>
              <p14:xfrm>
                <a:off x="4705811" y="797782"/>
                <a:ext cx="4680" cy="360"/>
              </p14:xfrm>
            </p:contentPart>
          </mc:Choice>
          <mc:Fallback>
            <p:pic>
              <p:nvPicPr>
                <p:cNvPr id="25" name="Ink 24">
                  <a:extLst>
                    <a:ext uri="{FF2B5EF4-FFF2-40B4-BE49-F238E27FC236}">
                      <a16:creationId xmlns:p14="http://schemas.microsoft.com/office/powerpoint/2010/main" xmlns:aink="http://schemas.microsoft.com/office/drawing/2016/ink" xmlns="" xmlns:a16="http://schemas.microsoft.com/office/drawing/2014/main" id="{41D428F3-984A-4AA9-96A8-2F32C9C70F1C}"/>
                    </a:ext>
                  </a:extLst>
                </p:cNvPr>
                <p:cNvPicPr/>
                <p:nvPr/>
              </p:nvPicPr>
              <p:blipFill>
                <a:blip r:embed="rId34"/>
                <a:stretch>
                  <a:fillRect/>
                </a:stretch>
              </p:blipFill>
              <p:spPr>
                <a:xfrm>
                  <a:off x="4688171" y="689782"/>
                  <a:ext cx="40320" cy="216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35">
              <p14:nvContentPartPr>
                <p14:cNvPr id="26" name="Ink 25">
                  <a:extLst>
                    <a:ext uri="{FF2B5EF4-FFF2-40B4-BE49-F238E27FC236}">
                      <a16:creationId xmlns:a16="http://schemas.microsoft.com/office/drawing/2014/main" id="{E4BE030F-EDFA-454B-9DC5-293124CE1DD9}"/>
                    </a:ext>
                  </a:extLst>
                </p14:cNvPr>
                <p14:cNvContentPartPr/>
                <p14:nvPr/>
              </p14:nvContentPartPr>
              <p14:xfrm>
                <a:off x="4677371" y="795262"/>
                <a:ext cx="360" cy="5400"/>
              </p14:xfrm>
            </p:contentPart>
          </mc:Choice>
          <mc:Fallback>
            <p:pic>
              <p:nvPicPr>
                <p:cNvPr id="26" name="Ink 25">
                  <a:extLst>
                    <a:ext uri="{FF2B5EF4-FFF2-40B4-BE49-F238E27FC236}">
                      <a16:creationId xmlns:p14="http://schemas.microsoft.com/office/powerpoint/2010/main" xmlns:aink="http://schemas.microsoft.com/office/drawing/2016/ink" xmlns="" xmlns:a16="http://schemas.microsoft.com/office/drawing/2014/main" id="{E4BE030F-EDFA-454B-9DC5-293124CE1DD9}"/>
                    </a:ext>
                  </a:extLst>
                </p:cNvPr>
                <p:cNvPicPr/>
                <p:nvPr/>
              </p:nvPicPr>
              <p:blipFill>
                <a:blip r:embed="rId36"/>
                <a:stretch>
                  <a:fillRect/>
                </a:stretch>
              </p:blipFill>
              <p:spPr>
                <a:xfrm>
                  <a:off x="4659371" y="687622"/>
                  <a:ext cx="36000" cy="221040"/>
                </a:xfrm>
                <a:prstGeom prst="rect">
                  <a:avLst/>
                </a:prstGeom>
              </p:spPr>
            </p:pic>
          </mc:Fallback>
        </mc:AlternateContent>
      </p:grpSp>
      <mc:AlternateContent xmlns:mc="http://schemas.openxmlformats.org/markup-compatibility/2006">
        <mc:Choice xmlns="" xmlns:aink="http://schemas.microsoft.com/office/drawing/2016/ink" xmlns:p14="http://schemas.microsoft.com/office/powerpoint/2010/main" Requires="p14 aink">
          <p:contentPart p14:bwMode="auto" r:id="rId37">
            <p14:nvContentPartPr>
              <p14:cNvPr id="28" name="Ink 27">
                <a:extLst>
                  <a:ext uri="{FF2B5EF4-FFF2-40B4-BE49-F238E27FC236}">
                    <a16:creationId xmlns:a16="http://schemas.microsoft.com/office/drawing/2014/main" id="{92B633DF-1B19-4188-9304-75088B8E9FD5}"/>
                  </a:ext>
                </a:extLst>
              </p14:cNvPr>
              <p14:cNvContentPartPr/>
              <p14:nvPr/>
            </p14:nvContentPartPr>
            <p14:xfrm>
              <a:off x="1274291" y="1041502"/>
              <a:ext cx="360" cy="360"/>
            </p14:xfrm>
          </p:contentPart>
        </mc:Choice>
        <mc:Fallback>
          <p:pic>
            <p:nvPicPr>
              <p:cNvPr id="28" name="Ink 27">
                <a:extLst>
                  <a:ext uri="{FF2B5EF4-FFF2-40B4-BE49-F238E27FC236}">
                    <a16:creationId xmlns:p14="http://schemas.microsoft.com/office/powerpoint/2010/main" xmlns:aink="http://schemas.microsoft.com/office/drawing/2016/ink" xmlns="" xmlns:a16="http://schemas.microsoft.com/office/drawing/2014/main" id="{92B633DF-1B19-4188-9304-75088B8E9FD5}"/>
                  </a:ext>
                </a:extLst>
              </p:cNvPr>
              <p:cNvPicPr/>
              <p:nvPr/>
            </p:nvPicPr>
            <p:blipFill>
              <a:blip r:embed="rId38"/>
              <a:stretch>
                <a:fillRect/>
              </a:stretch>
            </p:blipFill>
            <p:spPr>
              <a:xfrm>
                <a:off x="942488" y="1557647"/>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39">
            <p14:nvContentPartPr>
              <p14:cNvPr id="29" name="Ink 28">
                <a:extLst>
                  <a:ext uri="{FF2B5EF4-FFF2-40B4-BE49-F238E27FC236}">
                    <a16:creationId xmlns:a16="http://schemas.microsoft.com/office/drawing/2014/main" id="{3F2346C4-CF88-4127-8495-D202257AD439}"/>
                  </a:ext>
                </a:extLst>
              </p14:cNvPr>
              <p14:cNvContentPartPr/>
              <p14:nvPr/>
            </p14:nvContentPartPr>
            <p14:xfrm>
              <a:off x="997451" y="1318702"/>
              <a:ext cx="360" cy="360"/>
            </p14:xfrm>
          </p:contentPart>
        </mc:Choice>
        <mc:Fallback>
          <p:pic>
            <p:nvPicPr>
              <p:cNvPr id="29" name="Ink 28">
                <a:extLst>
                  <a:ext uri="{FF2B5EF4-FFF2-40B4-BE49-F238E27FC236}">
                    <a16:creationId xmlns:p14="http://schemas.microsoft.com/office/powerpoint/2010/main" xmlns:aink="http://schemas.microsoft.com/office/drawing/2016/ink" xmlns="" xmlns:a16="http://schemas.microsoft.com/office/drawing/2014/main" id="{3F2346C4-CF88-4127-8495-D202257AD439}"/>
                  </a:ext>
                </a:extLst>
              </p:cNvPr>
              <p:cNvPicPr/>
              <p:nvPr/>
            </p:nvPicPr>
            <p:blipFill>
              <a:blip r:embed="rId40"/>
              <a:stretch>
                <a:fillRect/>
              </a:stretch>
            </p:blipFill>
            <p:spPr>
              <a:xfrm>
                <a:off x="734858" y="1765547"/>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41">
            <p14:nvContentPartPr>
              <p14:cNvPr id="30" name="Ink 29">
                <a:extLst>
                  <a:ext uri="{FF2B5EF4-FFF2-40B4-BE49-F238E27FC236}">
                    <a16:creationId xmlns:a16="http://schemas.microsoft.com/office/drawing/2014/main" id="{86368656-E759-4B73-905D-31F4C9D8FCDA}"/>
                  </a:ext>
                </a:extLst>
              </p14:cNvPr>
              <p14:cNvContentPartPr/>
              <p14:nvPr/>
            </p14:nvContentPartPr>
            <p14:xfrm>
              <a:off x="997451" y="1318702"/>
              <a:ext cx="360" cy="360"/>
            </p14:xfrm>
          </p:contentPart>
        </mc:Choice>
        <mc:Fallback>
          <p:pic>
            <p:nvPicPr>
              <p:cNvPr id="30" name="Ink 29">
                <a:extLst>
                  <a:ext uri="{FF2B5EF4-FFF2-40B4-BE49-F238E27FC236}">
                    <a16:creationId xmlns:p14="http://schemas.microsoft.com/office/powerpoint/2010/main" xmlns:aink="http://schemas.microsoft.com/office/drawing/2016/ink" xmlns="" xmlns:a16="http://schemas.microsoft.com/office/drawing/2014/main" id="{86368656-E759-4B73-905D-31F4C9D8FCDA}"/>
                  </a:ext>
                </a:extLst>
              </p:cNvPr>
              <p:cNvPicPr/>
              <p:nvPr/>
            </p:nvPicPr>
            <p:blipFill>
              <a:blip r:embed="rId40"/>
              <a:stretch>
                <a:fillRect/>
              </a:stretch>
            </p:blipFill>
            <p:spPr>
              <a:xfrm>
                <a:off x="734858" y="1765547"/>
                <a:ext cx="27000" cy="162000"/>
              </a:xfrm>
              <a:prstGeom prst="rect">
                <a:avLst/>
              </a:prstGeom>
            </p:spPr>
          </p:pic>
        </mc:Fallback>
      </mc:AlternateContent>
    </p:spTree>
    <p:extLst>
      <p:ext uri="{BB962C8B-B14F-4D97-AF65-F5344CB8AC3E}">
        <p14:creationId xmlns:p14="http://schemas.microsoft.com/office/powerpoint/2010/main" val="2204818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457200"/>
            <a:ext cx="8077200" cy="2554545"/>
          </a:xfrm>
          <a:prstGeom prst="rect">
            <a:avLst/>
          </a:prstGeom>
        </p:spPr>
        <p:txBody>
          <a:bodyPr wrap="square">
            <a:spAutoFit/>
          </a:bodyPr>
          <a:lstStyle/>
          <a:p>
            <a:pPr algn="ctr"/>
            <a:r>
              <a:rPr lang="en-US" sz="4000" b="1">
                <a:solidFill>
                  <a:srgbClr val="FF0000"/>
                </a:solidFill>
                <a:latin typeface="Times New Roman" pitchFamily="18" charset="0"/>
                <a:cs typeface="Times New Roman" pitchFamily="18" charset="0"/>
              </a:rPr>
              <a:t>QUY ĐỊNH</a:t>
            </a:r>
            <a:endParaRPr lang="vi-VN" sz="4000" b="1">
              <a:solidFill>
                <a:srgbClr val="FF0000"/>
              </a:solidFill>
              <a:latin typeface="Times New Roman" pitchFamily="18" charset="0"/>
              <a:cs typeface="Times New Roman" pitchFamily="18" charset="0"/>
            </a:endParaRPr>
          </a:p>
          <a:p>
            <a:pPr algn="ctr"/>
            <a:r>
              <a:rPr lang="en-US" sz="4000" b="1">
                <a:solidFill>
                  <a:srgbClr val="FF0000"/>
                </a:solidFill>
                <a:latin typeface="Times New Roman" pitchFamily="18" charset="0"/>
                <a:cs typeface="Times New Roman" pitchFamily="18" charset="0"/>
              </a:rPr>
              <a:t>Giá tối đa dịch vụ thu gom, vận chuyển chất thải rắn sinh </a:t>
            </a:r>
            <a:r>
              <a:rPr lang="en-US" sz="4000" b="1" smtClean="0">
                <a:solidFill>
                  <a:srgbClr val="FF0000"/>
                </a:solidFill>
                <a:latin typeface="Times New Roman" pitchFamily="18" charset="0"/>
                <a:cs typeface="Times New Roman" pitchFamily="18" charset="0"/>
              </a:rPr>
              <a:t>hoạt </a:t>
            </a:r>
          </a:p>
          <a:p>
            <a:pPr algn="ctr"/>
            <a:r>
              <a:rPr lang="en-US" sz="4000" b="1" smtClean="0">
                <a:solidFill>
                  <a:srgbClr val="FF0000"/>
                </a:solidFill>
                <a:latin typeface="Times New Roman" pitchFamily="18" charset="0"/>
                <a:cs typeface="Times New Roman" pitchFamily="18" charset="0"/>
              </a:rPr>
              <a:t>trên </a:t>
            </a:r>
            <a:r>
              <a:rPr lang="en-US" sz="4000" b="1">
                <a:solidFill>
                  <a:srgbClr val="FF0000"/>
                </a:solidFill>
                <a:latin typeface="Times New Roman" pitchFamily="18" charset="0"/>
                <a:cs typeface="Times New Roman" pitchFamily="18" charset="0"/>
              </a:rPr>
              <a:t>địa bàn </a:t>
            </a:r>
            <a:r>
              <a:rPr lang="en-US" sz="4000" b="1" smtClean="0">
                <a:solidFill>
                  <a:srgbClr val="FF0000"/>
                </a:solidFill>
                <a:latin typeface="Times New Roman" pitchFamily="18" charset="0"/>
                <a:cs typeface="Times New Roman" pitchFamily="18" charset="0"/>
              </a:rPr>
              <a:t>tỉnh </a:t>
            </a:r>
            <a:r>
              <a:rPr lang="en-US" sz="4000" b="1">
                <a:solidFill>
                  <a:srgbClr val="FF0000"/>
                </a:solidFill>
                <a:latin typeface="Times New Roman" pitchFamily="18" charset="0"/>
                <a:cs typeface="Times New Roman" pitchFamily="18" charset="0"/>
              </a:rPr>
              <a:t>Trà Vinh</a:t>
            </a:r>
            <a:endParaRPr lang="vi-VN" sz="4000">
              <a:solidFill>
                <a:srgbClr val="FF0000"/>
              </a:solidFill>
              <a:latin typeface="Times New Roman" pitchFamily="18" charset="0"/>
              <a:cs typeface="Times New Roman" pitchFamily="18" charset="0"/>
            </a:endParaRPr>
          </a:p>
        </p:txBody>
      </p:sp>
      <p:pic>
        <p:nvPicPr>
          <p:cNvPr id="1026" name="Picture 2" descr="Hướng dẫn về giá thu gom rác thải theo khối lượng/thể tí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87946"/>
            <a:ext cx="9144000" cy="384625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4790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ink="http://schemas.microsoft.com/office/drawing/2016/ink" xmlns:p14="http://schemas.microsoft.com/office/powerpoint/2010/main" Requires="p14 aink">
          <p:contentPart p14:bwMode="auto" r:id="rId2">
            <p14:nvContentPartPr>
              <p14:cNvPr id="4" name="Ink 3">
                <a:extLst>
                  <a:ext uri="{FF2B5EF4-FFF2-40B4-BE49-F238E27FC236}">
                    <a16:creationId xmlns:a16="http://schemas.microsoft.com/office/drawing/2014/main" id="{5629C05E-9A7A-4828-9111-0D23C7C09CD7}"/>
                  </a:ext>
                </a:extLst>
              </p14:cNvPr>
              <p14:cNvContentPartPr/>
              <p14:nvPr/>
            </p14:nvContentPartPr>
            <p14:xfrm>
              <a:off x="3441491" y="609545"/>
              <a:ext cx="360" cy="360"/>
            </p14:xfrm>
          </p:contentPart>
        </mc:Choice>
        <mc:Fallback>
          <p:pic>
            <p:nvPicPr>
              <p:cNvPr id="4" name="Ink 3">
                <a:extLst>
                  <a:ext uri="{FF2B5EF4-FFF2-40B4-BE49-F238E27FC236}">
                    <a16:creationId xmlns:p14="http://schemas.microsoft.com/office/powerpoint/2010/main" xmlns:aink="http://schemas.microsoft.com/office/drawing/2016/ink" xmlns="" xmlns:a16="http://schemas.microsoft.com/office/drawing/2014/main" id="{5629C05E-9A7A-4828-9111-0D23C7C09CD7}"/>
                  </a:ext>
                </a:extLst>
              </p:cNvPr>
              <p:cNvPicPr/>
              <p:nvPr/>
            </p:nvPicPr>
            <p:blipFill>
              <a:blip r:embed="rId3"/>
              <a:stretch>
                <a:fillRect/>
              </a:stretch>
            </p:blipFill>
            <p:spPr>
              <a:xfrm>
                <a:off x="2567618" y="1233679"/>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4">
            <p14:nvContentPartPr>
              <p14:cNvPr id="5" name="Ink 4">
                <a:extLst>
                  <a:ext uri="{FF2B5EF4-FFF2-40B4-BE49-F238E27FC236}">
                    <a16:creationId xmlns:a16="http://schemas.microsoft.com/office/drawing/2014/main" id="{CA299597-4414-4DDD-8437-DF418BE34C81}"/>
                  </a:ext>
                </a:extLst>
              </p14:cNvPr>
              <p14:cNvContentPartPr/>
              <p14:nvPr/>
            </p14:nvContentPartPr>
            <p14:xfrm>
              <a:off x="3884651" y="582905"/>
              <a:ext cx="360" cy="4680"/>
            </p14:xfrm>
          </p:contentPart>
        </mc:Choice>
        <mc:Fallback>
          <p:pic>
            <p:nvPicPr>
              <p:cNvPr id="5" name="Ink 4">
                <a:extLst>
                  <a:ext uri="{FF2B5EF4-FFF2-40B4-BE49-F238E27FC236}">
                    <a16:creationId xmlns:p14="http://schemas.microsoft.com/office/powerpoint/2010/main" xmlns:aink="http://schemas.microsoft.com/office/drawing/2016/ink" xmlns="" xmlns:a16="http://schemas.microsoft.com/office/drawing/2014/main" id="{CA299597-4414-4DDD-8437-DF418BE34C81}"/>
                  </a:ext>
                </a:extLst>
              </p:cNvPr>
              <p:cNvPicPr/>
              <p:nvPr/>
            </p:nvPicPr>
            <p:blipFill>
              <a:blip r:embed="rId5"/>
              <a:stretch>
                <a:fillRect/>
              </a:stretch>
            </p:blipFill>
            <p:spPr>
              <a:xfrm>
                <a:off x="2899988" y="1213429"/>
                <a:ext cx="27000" cy="16524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6">
            <p14:nvContentPartPr>
              <p14:cNvPr id="6" name="Ink 5">
                <a:extLst>
                  <a:ext uri="{FF2B5EF4-FFF2-40B4-BE49-F238E27FC236}">
                    <a16:creationId xmlns:a16="http://schemas.microsoft.com/office/drawing/2014/main" id="{52E3D2E6-EED9-4CA6-8428-671DB1572E65}"/>
                  </a:ext>
                </a:extLst>
              </p14:cNvPr>
              <p14:cNvContentPartPr/>
              <p14:nvPr/>
            </p14:nvContentPartPr>
            <p14:xfrm>
              <a:off x="4727051" y="642665"/>
              <a:ext cx="360" cy="360"/>
            </p14:xfrm>
          </p:contentPart>
        </mc:Choice>
        <mc:Fallback>
          <p:pic>
            <p:nvPicPr>
              <p:cNvPr id="6" name="Ink 5">
                <a:extLst>
                  <a:ext uri="{FF2B5EF4-FFF2-40B4-BE49-F238E27FC236}">
                    <a16:creationId xmlns:p14="http://schemas.microsoft.com/office/powerpoint/2010/main" xmlns:aink="http://schemas.microsoft.com/office/drawing/2016/ink" xmlns="" xmlns:a16="http://schemas.microsoft.com/office/drawing/2014/main" id="{52E3D2E6-EED9-4CA6-8428-671DB1572E65}"/>
                  </a:ext>
                </a:extLst>
              </p:cNvPr>
              <p:cNvPicPr/>
              <p:nvPr/>
            </p:nvPicPr>
            <p:blipFill>
              <a:blip r:embed="rId7"/>
              <a:stretch>
                <a:fillRect/>
              </a:stretch>
            </p:blipFill>
            <p:spPr>
              <a:xfrm>
                <a:off x="3532058" y="1258519"/>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8">
            <p14:nvContentPartPr>
              <p14:cNvPr id="7" name="Ink 6">
                <a:extLst>
                  <a:ext uri="{FF2B5EF4-FFF2-40B4-BE49-F238E27FC236}">
                    <a16:creationId xmlns:a16="http://schemas.microsoft.com/office/drawing/2014/main" id="{B1C2A79F-E40D-4BF7-B1C3-397DC31FDEE9}"/>
                  </a:ext>
                </a:extLst>
              </p14:cNvPr>
              <p14:cNvContentPartPr/>
              <p14:nvPr/>
            </p14:nvContentPartPr>
            <p14:xfrm>
              <a:off x="5935211" y="764705"/>
              <a:ext cx="9000" cy="360"/>
            </p14:xfrm>
          </p:contentPart>
        </mc:Choice>
        <mc:Fallback>
          <p:pic>
            <p:nvPicPr>
              <p:cNvPr id="7" name="Ink 6">
                <a:extLst>
                  <a:ext uri="{FF2B5EF4-FFF2-40B4-BE49-F238E27FC236}">
                    <a16:creationId xmlns:p14="http://schemas.microsoft.com/office/powerpoint/2010/main" xmlns:aink="http://schemas.microsoft.com/office/drawing/2016/ink" xmlns="" xmlns:a16="http://schemas.microsoft.com/office/drawing/2014/main" id="{B1C2A79F-E40D-4BF7-B1C3-397DC31FDEE9}"/>
                  </a:ext>
                </a:extLst>
              </p:cNvPr>
              <p:cNvPicPr/>
              <p:nvPr/>
            </p:nvPicPr>
            <p:blipFill>
              <a:blip r:embed="rId9"/>
              <a:stretch>
                <a:fillRect/>
              </a:stretch>
            </p:blipFill>
            <p:spPr>
              <a:xfrm>
                <a:off x="4437908" y="1349779"/>
                <a:ext cx="3348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10">
            <p14:nvContentPartPr>
              <p14:cNvPr id="8" name="Ink 7">
                <a:extLst>
                  <a:ext uri="{FF2B5EF4-FFF2-40B4-BE49-F238E27FC236}">
                    <a16:creationId xmlns:a16="http://schemas.microsoft.com/office/drawing/2014/main" id="{890854FC-1E55-4E6A-BD7B-D75883DE266F}"/>
                  </a:ext>
                </a:extLst>
              </p14:cNvPr>
              <p14:cNvContentPartPr/>
              <p14:nvPr/>
            </p14:nvContentPartPr>
            <p14:xfrm>
              <a:off x="6378371" y="2404865"/>
              <a:ext cx="360" cy="360"/>
            </p14:xfrm>
          </p:contentPart>
        </mc:Choice>
        <mc:Fallback>
          <p:pic>
            <p:nvPicPr>
              <p:cNvPr id="8" name="Ink 7">
                <a:extLst>
                  <a:ext uri="{FF2B5EF4-FFF2-40B4-BE49-F238E27FC236}">
                    <a16:creationId xmlns:p14="http://schemas.microsoft.com/office/powerpoint/2010/main" xmlns:aink="http://schemas.microsoft.com/office/drawing/2016/ink" xmlns="" xmlns:a16="http://schemas.microsoft.com/office/drawing/2014/main" id="{890854FC-1E55-4E6A-BD7B-D75883DE266F}"/>
                  </a:ext>
                </a:extLst>
              </p:cNvPr>
              <p:cNvPicPr/>
              <p:nvPr/>
            </p:nvPicPr>
            <p:blipFill>
              <a:blip r:embed="rId11"/>
              <a:stretch>
                <a:fillRect/>
              </a:stretch>
            </p:blipFill>
            <p:spPr>
              <a:xfrm>
                <a:off x="4770548" y="2580169"/>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12">
            <p14:nvContentPartPr>
              <p14:cNvPr id="9" name="Ink 8">
                <a:extLst>
                  <a:ext uri="{FF2B5EF4-FFF2-40B4-BE49-F238E27FC236}">
                    <a16:creationId xmlns:a16="http://schemas.microsoft.com/office/drawing/2014/main" id="{B784D89D-0993-437D-ACF1-04A52722EA8A}"/>
                  </a:ext>
                </a:extLst>
              </p14:cNvPr>
              <p14:cNvContentPartPr/>
              <p14:nvPr/>
            </p14:nvContentPartPr>
            <p14:xfrm>
              <a:off x="7131851" y="454025"/>
              <a:ext cx="360" cy="360"/>
            </p14:xfrm>
          </p:contentPart>
        </mc:Choice>
        <mc:Fallback>
          <p:pic>
            <p:nvPicPr>
              <p:cNvPr id="9" name="Ink 8">
                <a:extLst>
                  <a:ext uri="{FF2B5EF4-FFF2-40B4-BE49-F238E27FC236}">
                    <a16:creationId xmlns:p14="http://schemas.microsoft.com/office/powerpoint/2010/main" xmlns:aink="http://schemas.microsoft.com/office/drawing/2016/ink" xmlns="" xmlns:a16="http://schemas.microsoft.com/office/drawing/2014/main" id="{B784D89D-0993-437D-ACF1-04A52722EA8A}"/>
                  </a:ext>
                </a:extLst>
              </p:cNvPr>
              <p:cNvPicPr/>
              <p:nvPr/>
            </p:nvPicPr>
            <p:blipFill>
              <a:blip r:embed="rId13"/>
              <a:stretch>
                <a:fillRect/>
              </a:stretch>
            </p:blipFill>
            <p:spPr>
              <a:xfrm>
                <a:off x="5335658" y="1117039"/>
                <a:ext cx="27000" cy="162000"/>
              </a:xfrm>
              <a:prstGeom prst="rect">
                <a:avLst/>
              </a:prstGeom>
            </p:spPr>
          </p:pic>
        </mc:Fallback>
      </mc:AlternateContent>
      <p:grpSp>
        <p:nvGrpSpPr>
          <p:cNvPr id="15" name="Group 14">
            <a:extLst>
              <a:ext uri="{FF2B5EF4-FFF2-40B4-BE49-F238E27FC236}">
                <a16:creationId xmlns="" xmlns:a16="http://schemas.microsoft.com/office/drawing/2014/main" id="{0AB06139-7E7A-45BC-98DD-DA160C15DC19}"/>
              </a:ext>
            </a:extLst>
          </p:cNvPr>
          <p:cNvGrpSpPr/>
          <p:nvPr/>
        </p:nvGrpSpPr>
        <p:grpSpPr>
          <a:xfrm>
            <a:off x="3765608" y="2502949"/>
            <a:ext cx="58320" cy="270"/>
            <a:chOff x="5020811" y="2194265"/>
            <a:chExt cx="77760" cy="360"/>
          </a:xfrm>
        </p:grpSpPr>
        <mc:AlternateContent xmlns:mc="http://schemas.openxmlformats.org/markup-compatibility/2006">
          <mc:Choice xmlns="" xmlns:aink="http://schemas.microsoft.com/office/drawing/2016/ink" xmlns:p14="http://schemas.microsoft.com/office/powerpoint/2010/main" Requires="p14 aink">
            <p:contentPart p14:bwMode="auto" r:id="rId14">
              <p14:nvContentPartPr>
                <p14:cNvPr id="10" name="Ink 9">
                  <a:extLst>
                    <a:ext uri="{FF2B5EF4-FFF2-40B4-BE49-F238E27FC236}">
                      <a16:creationId xmlns:a16="http://schemas.microsoft.com/office/drawing/2014/main" id="{9F9D5878-8C4D-4C9E-8324-29F7E4B23EB9}"/>
                    </a:ext>
                  </a:extLst>
                </p14:cNvPr>
                <p14:cNvContentPartPr/>
                <p14:nvPr/>
              </p14:nvContentPartPr>
              <p14:xfrm>
                <a:off x="5020811" y="2194265"/>
                <a:ext cx="360" cy="360"/>
              </p14:xfrm>
            </p:contentPart>
          </mc:Choice>
          <mc:Fallback>
            <p:pic>
              <p:nvPicPr>
                <p:cNvPr id="10" name="Ink 9">
                  <a:extLst>
                    <a:ext uri="{FF2B5EF4-FFF2-40B4-BE49-F238E27FC236}">
                      <a16:creationId xmlns:p14="http://schemas.microsoft.com/office/powerpoint/2010/main" xmlns:aink="http://schemas.microsoft.com/office/drawing/2016/ink" xmlns="" xmlns:a16="http://schemas.microsoft.com/office/drawing/2014/main" id="{9F9D5878-8C4D-4C9E-8324-29F7E4B23EB9}"/>
                    </a:ext>
                  </a:extLst>
                </p:cNvPr>
                <p:cNvPicPr/>
                <p:nvPr/>
              </p:nvPicPr>
              <p:blipFill>
                <a:blip r:embed="rId15"/>
                <a:stretch>
                  <a:fillRect/>
                </a:stretch>
              </p:blipFill>
              <p:spPr>
                <a:xfrm>
                  <a:off x="5002811" y="2086625"/>
                  <a:ext cx="36000" cy="216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16">
              <p14:nvContentPartPr>
                <p14:cNvPr id="11" name="Ink 10">
                  <a:extLst>
                    <a:ext uri="{FF2B5EF4-FFF2-40B4-BE49-F238E27FC236}">
                      <a16:creationId xmlns:a16="http://schemas.microsoft.com/office/drawing/2014/main" id="{DF222D2C-6FB9-45F3-A975-75E8CED99D57}"/>
                    </a:ext>
                  </a:extLst>
                </p14:cNvPr>
                <p14:cNvContentPartPr/>
                <p14:nvPr/>
              </p14:nvContentPartPr>
              <p14:xfrm>
                <a:off x="5098211" y="2194265"/>
                <a:ext cx="360" cy="360"/>
              </p14:xfrm>
            </p:contentPart>
          </mc:Choice>
          <mc:Fallback>
            <p:pic>
              <p:nvPicPr>
                <p:cNvPr id="11" name="Ink 10">
                  <a:extLst>
                    <a:ext uri="{FF2B5EF4-FFF2-40B4-BE49-F238E27FC236}">
                      <a16:creationId xmlns:p14="http://schemas.microsoft.com/office/powerpoint/2010/main" xmlns:aink="http://schemas.microsoft.com/office/drawing/2016/ink" xmlns="" xmlns:a16="http://schemas.microsoft.com/office/drawing/2014/main" id="{DF222D2C-6FB9-45F3-A975-75E8CED99D57}"/>
                    </a:ext>
                  </a:extLst>
                </p:cNvPr>
                <p:cNvPicPr/>
                <p:nvPr/>
              </p:nvPicPr>
              <p:blipFill>
                <a:blip r:embed="rId17"/>
                <a:stretch>
                  <a:fillRect/>
                </a:stretch>
              </p:blipFill>
              <p:spPr>
                <a:xfrm>
                  <a:off x="5080211" y="2086625"/>
                  <a:ext cx="36000" cy="216000"/>
                </a:xfrm>
                <a:prstGeom prst="rect">
                  <a:avLst/>
                </a:prstGeom>
              </p:spPr>
            </p:pic>
          </mc:Fallback>
        </mc:AlternateContent>
      </p:grpSp>
      <mc:AlternateContent xmlns:mc="http://schemas.openxmlformats.org/markup-compatibility/2006">
        <mc:Choice xmlns="" xmlns:aink="http://schemas.microsoft.com/office/drawing/2016/ink" xmlns:p14="http://schemas.microsoft.com/office/powerpoint/2010/main" Requires="p14 aink">
          <p:contentPart p14:bwMode="auto" r:id="rId18">
            <p14:nvContentPartPr>
              <p14:cNvPr id="12" name="Ink 11">
                <a:extLst>
                  <a:ext uri="{FF2B5EF4-FFF2-40B4-BE49-F238E27FC236}">
                    <a16:creationId xmlns:a16="http://schemas.microsoft.com/office/drawing/2014/main" id="{9ECC1B93-C316-4DBD-A4DF-B21AABCD9889}"/>
                  </a:ext>
                </a:extLst>
              </p14:cNvPr>
              <p14:cNvContentPartPr/>
              <p14:nvPr/>
            </p14:nvContentPartPr>
            <p14:xfrm>
              <a:off x="6151211" y="2316305"/>
              <a:ext cx="360" cy="360"/>
            </p14:xfrm>
          </p:contentPart>
        </mc:Choice>
        <mc:Fallback>
          <p:pic>
            <p:nvPicPr>
              <p:cNvPr id="12" name="Ink 11">
                <a:extLst>
                  <a:ext uri="{FF2B5EF4-FFF2-40B4-BE49-F238E27FC236}">
                    <a16:creationId xmlns:p14="http://schemas.microsoft.com/office/powerpoint/2010/main" xmlns:aink="http://schemas.microsoft.com/office/drawing/2016/ink" xmlns="" xmlns:a16="http://schemas.microsoft.com/office/drawing/2014/main" id="{9ECC1B93-C316-4DBD-A4DF-B21AABCD9889}"/>
                  </a:ext>
                </a:extLst>
              </p:cNvPr>
              <p:cNvPicPr/>
              <p:nvPr/>
            </p:nvPicPr>
            <p:blipFill>
              <a:blip r:embed="rId19"/>
              <a:stretch>
                <a:fillRect/>
              </a:stretch>
            </p:blipFill>
            <p:spPr>
              <a:xfrm>
                <a:off x="4600178" y="2513479"/>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0">
            <p14:nvContentPartPr>
              <p14:cNvPr id="13" name="Ink 12">
                <a:extLst>
                  <a:ext uri="{FF2B5EF4-FFF2-40B4-BE49-F238E27FC236}">
                    <a16:creationId xmlns:a16="http://schemas.microsoft.com/office/drawing/2014/main" id="{56396D27-051F-4CE6-BCE6-8BDE0A1AE5FA}"/>
                  </a:ext>
                </a:extLst>
              </p14:cNvPr>
              <p14:cNvContentPartPr/>
              <p14:nvPr/>
            </p14:nvContentPartPr>
            <p14:xfrm>
              <a:off x="6993611" y="2249705"/>
              <a:ext cx="360" cy="360"/>
            </p14:xfrm>
          </p:contentPart>
        </mc:Choice>
        <mc:Fallback>
          <p:pic>
            <p:nvPicPr>
              <p:cNvPr id="13" name="Ink 12">
                <a:extLst>
                  <a:ext uri="{FF2B5EF4-FFF2-40B4-BE49-F238E27FC236}">
                    <a16:creationId xmlns:p14="http://schemas.microsoft.com/office/powerpoint/2010/main" xmlns:aink="http://schemas.microsoft.com/office/drawing/2016/ink" xmlns="" xmlns:a16="http://schemas.microsoft.com/office/drawing/2014/main" id="{56396D27-051F-4CE6-BCE6-8BDE0A1AE5FA}"/>
                  </a:ext>
                </a:extLst>
              </p:cNvPr>
              <p:cNvPicPr/>
              <p:nvPr/>
            </p:nvPicPr>
            <p:blipFill>
              <a:blip r:embed="rId21"/>
              <a:stretch>
                <a:fillRect/>
              </a:stretch>
            </p:blipFill>
            <p:spPr>
              <a:xfrm>
                <a:off x="5231978" y="2463529"/>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2">
            <p14:nvContentPartPr>
              <p14:cNvPr id="14" name="Ink 13">
                <a:extLst>
                  <a:ext uri="{FF2B5EF4-FFF2-40B4-BE49-F238E27FC236}">
                    <a16:creationId xmlns:a16="http://schemas.microsoft.com/office/drawing/2014/main" id="{038C04C2-D6E0-4408-8B43-937A2C00609B}"/>
                  </a:ext>
                </a:extLst>
              </p14:cNvPr>
              <p14:cNvContentPartPr/>
              <p14:nvPr/>
            </p14:nvContentPartPr>
            <p14:xfrm>
              <a:off x="9188171" y="2427185"/>
              <a:ext cx="20520" cy="7200"/>
            </p14:xfrm>
          </p:contentPart>
        </mc:Choice>
        <mc:Fallback>
          <p:pic>
            <p:nvPicPr>
              <p:cNvPr id="14" name="Ink 13">
                <a:extLst>
                  <a:ext uri="{FF2B5EF4-FFF2-40B4-BE49-F238E27FC236}">
                    <a16:creationId xmlns:p14="http://schemas.microsoft.com/office/powerpoint/2010/main" xmlns:aink="http://schemas.microsoft.com/office/drawing/2016/ink" xmlns="" xmlns:a16="http://schemas.microsoft.com/office/drawing/2014/main" id="{038C04C2-D6E0-4408-8B43-937A2C00609B}"/>
                  </a:ext>
                </a:extLst>
              </p:cNvPr>
              <p:cNvPicPr/>
              <p:nvPr/>
            </p:nvPicPr>
            <p:blipFill>
              <a:blip r:embed="rId23"/>
              <a:stretch>
                <a:fillRect/>
              </a:stretch>
            </p:blipFill>
            <p:spPr>
              <a:xfrm>
                <a:off x="6877628" y="2596909"/>
                <a:ext cx="42120" cy="16713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4">
            <p14:nvContentPartPr>
              <p14:cNvPr id="16" name="Ink 15">
                <a:extLst>
                  <a:ext uri="{FF2B5EF4-FFF2-40B4-BE49-F238E27FC236}">
                    <a16:creationId xmlns:a16="http://schemas.microsoft.com/office/drawing/2014/main" id="{A05CF1D1-737C-444D-9120-FBE8C98551D8}"/>
                  </a:ext>
                </a:extLst>
              </p14:cNvPr>
              <p14:cNvContentPartPr/>
              <p14:nvPr/>
            </p14:nvContentPartPr>
            <p14:xfrm>
              <a:off x="11116691" y="3181025"/>
              <a:ext cx="360" cy="360"/>
            </p14:xfrm>
          </p:contentPart>
        </mc:Choice>
        <mc:Fallback>
          <p:pic>
            <p:nvPicPr>
              <p:cNvPr id="16" name="Ink 15">
                <a:extLst>
                  <a:ext uri="{FF2B5EF4-FFF2-40B4-BE49-F238E27FC236}">
                    <a16:creationId xmlns:p14="http://schemas.microsoft.com/office/powerpoint/2010/main" xmlns:aink="http://schemas.microsoft.com/office/drawing/2016/ink" xmlns="" xmlns:a16="http://schemas.microsoft.com/office/drawing/2014/main" id="{A05CF1D1-737C-444D-9120-FBE8C98551D8}"/>
                  </a:ext>
                </a:extLst>
              </p:cNvPr>
              <p:cNvPicPr/>
              <p:nvPr/>
            </p:nvPicPr>
            <p:blipFill>
              <a:blip r:embed="rId25"/>
              <a:stretch>
                <a:fillRect/>
              </a:stretch>
            </p:blipFill>
            <p:spPr>
              <a:xfrm>
                <a:off x="8324018" y="3162019"/>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6">
            <p14:nvContentPartPr>
              <p14:cNvPr id="17" name="Ink 16">
                <a:extLst>
                  <a:ext uri="{FF2B5EF4-FFF2-40B4-BE49-F238E27FC236}">
                    <a16:creationId xmlns:a16="http://schemas.microsoft.com/office/drawing/2014/main" id="{AF14C5AE-73FF-4E50-82F2-8BBCE5D9804B}"/>
                  </a:ext>
                </a:extLst>
              </p14:cNvPr>
              <p14:cNvContentPartPr/>
              <p14:nvPr/>
            </p14:nvContentPartPr>
            <p14:xfrm>
              <a:off x="10064051" y="2127665"/>
              <a:ext cx="31320" cy="16200"/>
            </p14:xfrm>
          </p:contentPart>
        </mc:Choice>
        <mc:Fallback>
          <p:pic>
            <p:nvPicPr>
              <p:cNvPr id="17" name="Ink 16">
                <a:extLst>
                  <a:ext uri="{FF2B5EF4-FFF2-40B4-BE49-F238E27FC236}">
                    <a16:creationId xmlns:p14="http://schemas.microsoft.com/office/powerpoint/2010/main" xmlns:aink="http://schemas.microsoft.com/office/drawing/2016/ink" xmlns="" xmlns:a16="http://schemas.microsoft.com/office/drawing/2014/main" id="{AF14C5AE-73FF-4E50-82F2-8BBCE5D9804B}"/>
                  </a:ext>
                </a:extLst>
              </p:cNvPr>
              <p:cNvPicPr/>
              <p:nvPr/>
            </p:nvPicPr>
            <p:blipFill>
              <a:blip r:embed="rId27"/>
              <a:stretch>
                <a:fillRect/>
              </a:stretch>
            </p:blipFill>
            <p:spPr>
              <a:xfrm>
                <a:off x="7534538" y="2372269"/>
                <a:ext cx="50220" cy="17388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28">
            <p14:nvContentPartPr>
              <p14:cNvPr id="18" name="Ink 17">
                <a:extLst>
                  <a:ext uri="{FF2B5EF4-FFF2-40B4-BE49-F238E27FC236}">
                    <a16:creationId xmlns:a16="http://schemas.microsoft.com/office/drawing/2014/main" id="{01BE838E-06BB-4B59-9D06-F0877581A70B}"/>
                  </a:ext>
                </a:extLst>
              </p14:cNvPr>
              <p14:cNvContentPartPr/>
              <p14:nvPr/>
            </p14:nvContentPartPr>
            <p14:xfrm>
              <a:off x="5641451" y="2221985"/>
              <a:ext cx="360" cy="360"/>
            </p14:xfrm>
          </p:contentPart>
        </mc:Choice>
        <mc:Fallback>
          <p:pic>
            <p:nvPicPr>
              <p:cNvPr id="18" name="Ink 17">
                <a:extLst>
                  <a:ext uri="{FF2B5EF4-FFF2-40B4-BE49-F238E27FC236}">
                    <a16:creationId xmlns:p14="http://schemas.microsoft.com/office/powerpoint/2010/main" xmlns:aink="http://schemas.microsoft.com/office/drawing/2016/ink" xmlns="" xmlns:a16="http://schemas.microsoft.com/office/drawing/2014/main" id="{01BE838E-06BB-4B59-9D06-F0877581A70B}"/>
                  </a:ext>
                </a:extLst>
              </p:cNvPr>
              <p:cNvPicPr/>
              <p:nvPr/>
            </p:nvPicPr>
            <p:blipFill>
              <a:blip r:embed="rId29"/>
              <a:stretch>
                <a:fillRect/>
              </a:stretch>
            </p:blipFill>
            <p:spPr>
              <a:xfrm>
                <a:off x="4217858" y="2442739"/>
                <a:ext cx="27000" cy="162000"/>
              </a:xfrm>
              <a:prstGeom prst="rect">
                <a:avLst/>
              </a:prstGeom>
            </p:spPr>
          </p:pic>
        </mc:Fallback>
      </mc:AlternateContent>
      <mc:AlternateContent xmlns:mc="http://schemas.openxmlformats.org/markup-compatibility/2006">
        <mc:Choice xmlns="" xmlns:aink="http://schemas.microsoft.com/office/drawing/2016/ink" xmlns:p14="http://schemas.microsoft.com/office/powerpoint/2010/main" Requires="p14 aink">
          <p:contentPart p14:bwMode="auto" r:id="rId30">
            <p14:nvContentPartPr>
              <p14:cNvPr id="19" name="Ink 18">
                <a:extLst>
                  <a:ext uri="{FF2B5EF4-FFF2-40B4-BE49-F238E27FC236}">
                    <a16:creationId xmlns:a16="http://schemas.microsoft.com/office/drawing/2014/main" id="{7F1C24D3-F3DF-4DCD-9272-30F3CA348400}"/>
                  </a:ext>
                </a:extLst>
              </p14:cNvPr>
              <p14:cNvContentPartPr/>
              <p14:nvPr/>
            </p14:nvContentPartPr>
            <p14:xfrm>
              <a:off x="5109371" y="2355185"/>
              <a:ext cx="360" cy="360"/>
            </p14:xfrm>
          </p:contentPart>
        </mc:Choice>
        <mc:Fallback>
          <p:pic>
            <p:nvPicPr>
              <p:cNvPr id="19" name="Ink 18">
                <a:extLst>
                  <a:ext uri="{FF2B5EF4-FFF2-40B4-BE49-F238E27FC236}">
                    <a16:creationId xmlns:p14="http://schemas.microsoft.com/office/powerpoint/2010/main" xmlns:aink="http://schemas.microsoft.com/office/drawing/2016/ink" xmlns="" xmlns:a16="http://schemas.microsoft.com/office/drawing/2014/main" id="{7F1C24D3-F3DF-4DCD-9272-30F3CA348400}"/>
                  </a:ext>
                </a:extLst>
              </p:cNvPr>
              <p:cNvPicPr/>
              <p:nvPr/>
            </p:nvPicPr>
            <p:blipFill>
              <a:blip r:embed="rId31"/>
              <a:stretch>
                <a:fillRect/>
              </a:stretch>
            </p:blipFill>
            <p:spPr>
              <a:xfrm>
                <a:off x="3818798" y="2542639"/>
                <a:ext cx="27000" cy="162000"/>
              </a:xfrm>
              <a:prstGeom prst="rect">
                <a:avLst/>
              </a:prstGeom>
            </p:spPr>
          </p:pic>
        </mc:Fallback>
      </mc:AlternateContent>
      <p:graphicFrame>
        <p:nvGraphicFramePr>
          <p:cNvPr id="20" name="Table 5">
            <a:extLst>
              <a:ext uri="{FF2B5EF4-FFF2-40B4-BE49-F238E27FC236}">
                <a16:creationId xmlns="" xmlns:a16="http://schemas.microsoft.com/office/drawing/2014/main" id="{25D2BBA2-D047-41BC-86B2-22FD7AA7FBFA}"/>
              </a:ext>
            </a:extLst>
          </p:cNvPr>
          <p:cNvGraphicFramePr>
            <a:graphicFrameLocks noGrp="1"/>
          </p:cNvGraphicFramePr>
          <p:nvPr>
            <p:extLst/>
          </p:nvPr>
        </p:nvGraphicFramePr>
        <p:xfrm>
          <a:off x="-19343" y="1430779"/>
          <a:ext cx="9163344" cy="4600818"/>
        </p:xfrm>
        <a:graphic>
          <a:graphicData uri="http://schemas.openxmlformats.org/drawingml/2006/table">
            <a:tbl>
              <a:tblPr firstRow="1" bandRow="1">
                <a:tableStyleId>{7DF18680-E054-41AD-8BC1-D1AEF772440D}</a:tableStyleId>
              </a:tblPr>
              <a:tblGrid>
                <a:gridCol w="3066477">
                  <a:extLst>
                    <a:ext uri="{9D8B030D-6E8A-4147-A177-3AD203B41FA5}">
                      <a16:colId xmlns="" xmlns:a16="http://schemas.microsoft.com/office/drawing/2014/main" val="2811443241"/>
                    </a:ext>
                  </a:extLst>
                </a:gridCol>
                <a:gridCol w="732560">
                  <a:extLst>
                    <a:ext uri="{9D8B030D-6E8A-4147-A177-3AD203B41FA5}">
                      <a16:colId xmlns="" xmlns:a16="http://schemas.microsoft.com/office/drawing/2014/main" val="3520630339"/>
                    </a:ext>
                  </a:extLst>
                </a:gridCol>
                <a:gridCol w="3942929">
                  <a:extLst>
                    <a:ext uri="{9D8B030D-6E8A-4147-A177-3AD203B41FA5}">
                      <a16:colId xmlns="" xmlns:a16="http://schemas.microsoft.com/office/drawing/2014/main" val="322481627"/>
                    </a:ext>
                  </a:extLst>
                </a:gridCol>
                <a:gridCol w="1421378">
                  <a:extLst>
                    <a:ext uri="{9D8B030D-6E8A-4147-A177-3AD203B41FA5}">
                      <a16:colId xmlns="" xmlns:a16="http://schemas.microsoft.com/office/drawing/2014/main" val="3552336834"/>
                    </a:ext>
                  </a:extLst>
                </a:gridCol>
              </a:tblGrid>
              <a:tr h="299380">
                <a:tc gridSpan="2">
                  <a:txBody>
                    <a:bodyPr/>
                    <a:lstStyle/>
                    <a:p>
                      <a:pPr algn="ctr"/>
                      <a:r>
                        <a:rPr lang="en-US" sz="1000" dirty="0" smtClean="0">
                          <a:solidFill>
                            <a:schemeClr val="accent5">
                              <a:lumMod val="50000"/>
                            </a:schemeClr>
                          </a:solidFill>
                          <a:latin typeface="Arial" panose="020B0604020202020204" pitchFamily="34" charset="0"/>
                          <a:cs typeface="Arial" panose="020B0604020202020204" pitchFamily="34" charset="0"/>
                        </a:rPr>
                        <a:t>2016-2020 (</a:t>
                      </a:r>
                      <a:r>
                        <a:rPr lang="en-US" sz="1000" dirty="0" err="1" smtClean="0">
                          <a:solidFill>
                            <a:schemeClr val="accent5">
                              <a:lumMod val="50000"/>
                            </a:schemeClr>
                          </a:solidFill>
                          <a:latin typeface="Arial" panose="020B0604020202020204" pitchFamily="34" charset="0"/>
                          <a:cs typeface="Arial" panose="020B0604020202020204" pitchFamily="34" charset="0"/>
                        </a:rPr>
                        <a:t>Quyết</a:t>
                      </a:r>
                      <a:r>
                        <a:rPr lang="en-US" sz="1000" dirty="0" smtClean="0">
                          <a:solidFill>
                            <a:schemeClr val="accent5">
                              <a:lumMod val="50000"/>
                            </a:schemeClr>
                          </a:solidFill>
                          <a:latin typeface="Arial" panose="020B0604020202020204" pitchFamily="34" charset="0"/>
                          <a:cs typeface="Arial" panose="020B0604020202020204" pitchFamily="34" charset="0"/>
                        </a:rPr>
                        <a:t> </a:t>
                      </a:r>
                      <a:r>
                        <a:rPr lang="en-US" sz="1000" dirty="0" err="1" smtClean="0">
                          <a:solidFill>
                            <a:schemeClr val="accent5">
                              <a:lumMod val="50000"/>
                            </a:schemeClr>
                          </a:solidFill>
                          <a:latin typeface="Arial" panose="020B0604020202020204" pitchFamily="34" charset="0"/>
                          <a:cs typeface="Arial" panose="020B0604020202020204" pitchFamily="34" charset="0"/>
                        </a:rPr>
                        <a:t>định</a:t>
                      </a:r>
                      <a:r>
                        <a:rPr lang="en-US" sz="1000" dirty="0" smtClean="0">
                          <a:solidFill>
                            <a:schemeClr val="accent5">
                              <a:lumMod val="50000"/>
                            </a:schemeClr>
                          </a:solidFill>
                          <a:latin typeface="Arial" panose="020B0604020202020204" pitchFamily="34" charset="0"/>
                          <a:cs typeface="Arial" panose="020B0604020202020204" pitchFamily="34" charset="0"/>
                        </a:rPr>
                        <a:t> </a:t>
                      </a:r>
                      <a:r>
                        <a:rPr lang="en-US" sz="1000" dirty="0" err="1" smtClean="0">
                          <a:solidFill>
                            <a:schemeClr val="accent5">
                              <a:lumMod val="50000"/>
                            </a:schemeClr>
                          </a:solidFill>
                          <a:latin typeface="Arial" panose="020B0604020202020204" pitchFamily="34" charset="0"/>
                          <a:cs typeface="Arial" panose="020B0604020202020204" pitchFamily="34" charset="0"/>
                        </a:rPr>
                        <a:t>số</a:t>
                      </a:r>
                      <a:r>
                        <a:rPr lang="en-US" sz="1000" dirty="0" smtClean="0">
                          <a:solidFill>
                            <a:schemeClr val="accent5">
                              <a:lumMod val="50000"/>
                            </a:schemeClr>
                          </a:solidFill>
                          <a:latin typeface="Arial" panose="020B0604020202020204" pitchFamily="34" charset="0"/>
                          <a:cs typeface="Arial" panose="020B0604020202020204" pitchFamily="34" charset="0"/>
                        </a:rPr>
                        <a:t> 2061/QĐ-UBND)</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hMerge="1">
                  <a:txBody>
                    <a:bodyPr/>
                    <a:lstStyle/>
                    <a:p>
                      <a:pPr algn="ctr"/>
                      <a:endParaRPr lang="en-US" dirty="0">
                        <a:solidFill>
                          <a:schemeClr val="accent5">
                            <a:lumMod val="50000"/>
                          </a:schemeClr>
                        </a:solidFill>
                      </a:endParaRPr>
                    </a:p>
                  </a:txBody>
                  <a:tcPr/>
                </a:tc>
                <a:tc gridSpan="2">
                  <a:txBody>
                    <a:bodyPr/>
                    <a:lstStyle/>
                    <a:p>
                      <a:pPr marL="0" algn="ctr" defTabSz="914400" rtl="0" eaLnBrk="1" latinLnBrk="0" hangingPunct="1"/>
                      <a:r>
                        <a:rPr lang="en-US" sz="1400" b="1" kern="1200" dirty="0">
                          <a:solidFill>
                            <a:schemeClr val="accent5">
                              <a:lumMod val="50000"/>
                            </a:schemeClr>
                          </a:solidFill>
                          <a:latin typeface="Arial" panose="020B0604020202020204" pitchFamily="34" charset="0"/>
                          <a:ea typeface="+mn-ea"/>
                          <a:cs typeface="Arial" panose="020B0604020202020204" pitchFamily="34" charset="0"/>
                        </a:rPr>
                        <a:t>2021-2025 </a:t>
                      </a:r>
                      <a:r>
                        <a:rPr lang="en-US" sz="1400" b="1" kern="1200" dirty="0" smtClean="0">
                          <a:solidFill>
                            <a:srgbClr val="FF0000"/>
                          </a:solidFill>
                          <a:latin typeface="Arial (Body)"/>
                          <a:ea typeface="+mn-ea"/>
                          <a:cs typeface="Arial" panose="020B0604020202020204" pitchFamily="34" charset="0"/>
                        </a:rPr>
                        <a:t>(</a:t>
                      </a:r>
                      <a:r>
                        <a:rPr lang="en-US" sz="1400" b="1" dirty="0" err="1" smtClean="0">
                          <a:solidFill>
                            <a:srgbClr val="FF0000"/>
                          </a:solidFill>
                          <a:latin typeface="Arial (Body)"/>
                          <a:ea typeface="+mn-ea"/>
                          <a:cs typeface="Arial" panose="020B0604020202020204" pitchFamily="34" charset="0"/>
                        </a:rPr>
                        <a:t>Quyết</a:t>
                      </a:r>
                      <a:r>
                        <a:rPr lang="en-US" sz="1400" b="1" dirty="0" smtClean="0">
                          <a:solidFill>
                            <a:srgbClr val="FF0000"/>
                          </a:solidFill>
                          <a:latin typeface="Arial (Body)"/>
                          <a:ea typeface="+mn-ea"/>
                          <a:cs typeface="Arial" panose="020B0604020202020204" pitchFamily="34" charset="0"/>
                        </a:rPr>
                        <a:t> </a:t>
                      </a:r>
                      <a:r>
                        <a:rPr lang="en-US" sz="1400" b="1" dirty="0" err="1" smtClean="0">
                          <a:solidFill>
                            <a:srgbClr val="FF0000"/>
                          </a:solidFill>
                          <a:latin typeface="Arial (Body)"/>
                          <a:ea typeface="+mn-ea"/>
                          <a:cs typeface="Arial" panose="020B0604020202020204" pitchFamily="34" charset="0"/>
                        </a:rPr>
                        <a:t>định</a:t>
                      </a:r>
                      <a:r>
                        <a:rPr lang="en-US" sz="1400" b="1" dirty="0" smtClean="0">
                          <a:solidFill>
                            <a:srgbClr val="FF0000"/>
                          </a:solidFill>
                          <a:latin typeface="Arial (Body)"/>
                          <a:ea typeface="+mn-ea"/>
                          <a:cs typeface="Arial" panose="020B0604020202020204" pitchFamily="34" charset="0"/>
                        </a:rPr>
                        <a:t> </a:t>
                      </a:r>
                      <a:r>
                        <a:rPr lang="en-US" sz="1400" b="1" dirty="0" err="1" smtClean="0">
                          <a:solidFill>
                            <a:srgbClr val="FF0000"/>
                          </a:solidFill>
                          <a:latin typeface="Arial (Body)"/>
                          <a:ea typeface="+mn-ea"/>
                          <a:cs typeface="Arial" panose="020B0604020202020204" pitchFamily="34" charset="0"/>
                        </a:rPr>
                        <a:t>số</a:t>
                      </a:r>
                      <a:r>
                        <a:rPr lang="en-US" sz="1400" b="1" dirty="0" smtClean="0">
                          <a:solidFill>
                            <a:srgbClr val="FF0000"/>
                          </a:solidFill>
                          <a:latin typeface="Arial (Body)"/>
                          <a:ea typeface="+mn-ea"/>
                          <a:cs typeface="Arial" panose="020B0604020202020204" pitchFamily="34" charset="0"/>
                        </a:rPr>
                        <a:t> 318/QĐ-</a:t>
                      </a:r>
                      <a:r>
                        <a:rPr lang="en-US" sz="1400" b="1" dirty="0" err="1" smtClean="0">
                          <a:solidFill>
                            <a:srgbClr val="FF0000"/>
                          </a:solidFill>
                          <a:latin typeface="Arial (Body)"/>
                          <a:ea typeface="+mn-ea"/>
                          <a:cs typeface="Arial" panose="020B0604020202020204" pitchFamily="34" charset="0"/>
                        </a:rPr>
                        <a:t>TTg</a:t>
                      </a:r>
                      <a:r>
                        <a:rPr lang="en-US" sz="1400" b="1" kern="1200" dirty="0" smtClean="0">
                          <a:solidFill>
                            <a:srgbClr val="FF0000"/>
                          </a:solidFill>
                          <a:latin typeface="Arial (Body)"/>
                          <a:ea typeface="+mn-ea"/>
                          <a:cs typeface="Arial" panose="020B0604020202020204" pitchFamily="34" charset="0"/>
                        </a:rPr>
                        <a:t>)</a:t>
                      </a:r>
                      <a:endParaRPr lang="en-US" sz="1400" b="1" kern="1200" dirty="0">
                        <a:solidFill>
                          <a:srgbClr val="FF0000"/>
                        </a:solidFill>
                        <a:latin typeface="Arial (Body)"/>
                        <a:ea typeface="+mn-ea"/>
                        <a:cs typeface="Arial" panose="020B0604020202020204" pitchFamily="34" charset="0"/>
                      </a:endParaRPr>
                    </a:p>
                  </a:txBody>
                  <a:tcPr marL="68580" marR="68580" marT="34290" marB="34290"/>
                </a:tc>
                <a:tc hMerge="1">
                  <a:txBody>
                    <a:bodyPr/>
                    <a:lstStyle/>
                    <a:p>
                      <a:pPr marL="0" algn="ctr" defTabSz="914400" rtl="0" eaLnBrk="1" latinLnBrk="0" hangingPunct="1"/>
                      <a:endParaRPr lang="en-US" sz="1800" b="1" kern="1200" dirty="0">
                        <a:solidFill>
                          <a:schemeClr val="accent5">
                            <a:lumMod val="50000"/>
                          </a:schemeClr>
                        </a:solidFill>
                        <a:latin typeface="+mn-lt"/>
                        <a:ea typeface="+mn-ea"/>
                        <a:cs typeface="+mn-cs"/>
                      </a:endParaRPr>
                    </a:p>
                  </a:txBody>
                  <a:tcPr/>
                </a:tc>
                <a:extLst>
                  <a:ext uri="{0D108BD9-81ED-4DB2-BD59-A6C34878D82A}">
                    <a16:rowId xmlns="" xmlns:a16="http://schemas.microsoft.com/office/drawing/2014/main" val="1172414979"/>
                  </a:ext>
                </a:extLst>
              </a:tr>
              <a:tr h="303538">
                <a:tc>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Nội</a:t>
                      </a:r>
                      <a:r>
                        <a:rPr lang="en-US" sz="1000" dirty="0">
                          <a:solidFill>
                            <a:schemeClr val="accent5">
                              <a:lumMod val="50000"/>
                            </a:schemeClr>
                          </a:solidFill>
                          <a:latin typeface="Arial" panose="020B0604020202020204" pitchFamily="34" charset="0"/>
                          <a:cs typeface="Arial" panose="020B0604020202020204" pitchFamily="34" charset="0"/>
                        </a:rPr>
                        <a:t> dung</a:t>
                      </a:r>
                    </a:p>
                  </a:txBody>
                  <a:tcPr marL="68580" marR="68580" marT="34290" marB="34290"/>
                </a:tc>
                <a:tc>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Chỉ</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tiêu</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Nội</a:t>
                      </a:r>
                      <a:r>
                        <a:rPr lang="en-US" sz="1000" dirty="0">
                          <a:solidFill>
                            <a:schemeClr val="accent5">
                              <a:lumMod val="50000"/>
                            </a:schemeClr>
                          </a:solidFill>
                          <a:latin typeface="Arial" panose="020B0604020202020204" pitchFamily="34" charset="0"/>
                          <a:cs typeface="Arial" panose="020B0604020202020204" pitchFamily="34" charset="0"/>
                        </a:rPr>
                        <a:t> dung</a:t>
                      </a:r>
                    </a:p>
                  </a:txBody>
                  <a:tcPr marL="68580" marR="68580" marT="34290" marB="34290"/>
                </a:tc>
                <a:tc>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Chỉ</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tiêu</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1234630334"/>
                  </a:ext>
                </a:extLst>
              </a:tr>
              <a:tr h="116586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17.5.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Chất</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thải</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rắn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trên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địa</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bàn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và</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nước</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thải</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khu</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dân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cư</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tập</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trung</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cơ</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sở</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sản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xuất</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kinh</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doanh</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được</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thu</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gom</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xử</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lý</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theo</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quy</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định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ctr" defTabSz="914400" rtl="0" eaLnBrk="1" latinLnBrk="0" hangingPunct="1"/>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Đạt</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just"/>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17.6.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Chất</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thải</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rắn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trên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địa</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bàn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và</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nước</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thải</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khu</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dân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cư</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tập</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trung</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cơ</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sở</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sản</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xuất</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kinh</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doanh</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được</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thu</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gom</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xử</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lý</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theo</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ea typeface="+mn-ea"/>
                          <a:cs typeface="Arial" panose="020B0604020202020204" pitchFamily="34" charset="0"/>
                        </a:rPr>
                        <a:t>quy</a:t>
                      </a:r>
                      <a:r>
                        <a:rPr lang="en-GB" sz="1200"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định</a:t>
                      </a:r>
                      <a:endPar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endParaRPr>
                    </a:p>
                    <a:p>
                      <a:pPr algn="just"/>
                      <a:r>
                        <a:rPr lang="en-US" sz="1200" kern="1200" dirty="0" smtClean="0">
                          <a:solidFill>
                            <a:srgbClr val="FF0000"/>
                          </a:solidFill>
                          <a:effectLst/>
                          <a:latin typeface="Arial" panose="020B0604020202020204" pitchFamily="34" charset="0"/>
                          <a:ea typeface="+mn-ea"/>
                          <a:cs typeface="Arial" panose="020B0604020202020204" pitchFamily="34" charset="0"/>
                        </a:rPr>
                        <a:t>17.7. </a:t>
                      </a:r>
                      <a:r>
                        <a:rPr lang="en-US" sz="1200" kern="1200" dirty="0" err="1" smtClean="0">
                          <a:solidFill>
                            <a:srgbClr val="FF0000"/>
                          </a:solidFill>
                          <a:effectLst/>
                          <a:latin typeface="Arial" panose="020B0604020202020204" pitchFamily="34" charset="0"/>
                          <a:ea typeface="+mn-ea"/>
                          <a:cs typeface="Arial" panose="020B0604020202020204" pitchFamily="34" charset="0"/>
                        </a:rPr>
                        <a:t>Tỷ</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lệ</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bao</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gói</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thuốc</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bảo</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vệ</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thực</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vật</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sau</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sử</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dụng</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và</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chất</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thải</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rắn</a:t>
                      </a:r>
                      <a:r>
                        <a:rPr lang="en-US" sz="1200" kern="1200" dirty="0" smtClean="0">
                          <a:solidFill>
                            <a:srgbClr val="FF0000"/>
                          </a:solidFill>
                          <a:effectLst/>
                          <a:latin typeface="Arial" panose="020B0604020202020204" pitchFamily="34" charset="0"/>
                          <a:ea typeface="+mn-ea"/>
                          <a:cs typeface="Arial" panose="020B0604020202020204" pitchFamily="34" charset="0"/>
                        </a:rPr>
                        <a:t> y </a:t>
                      </a:r>
                      <a:r>
                        <a:rPr lang="en-US" sz="1200" kern="1200" dirty="0" err="1" smtClean="0">
                          <a:solidFill>
                            <a:srgbClr val="FF0000"/>
                          </a:solidFill>
                          <a:effectLst/>
                          <a:latin typeface="Arial" panose="020B0604020202020204" pitchFamily="34" charset="0"/>
                          <a:ea typeface="+mn-ea"/>
                          <a:cs typeface="Arial" panose="020B0604020202020204" pitchFamily="34" charset="0"/>
                        </a:rPr>
                        <a:t>tế</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được</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thu</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gom</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xử</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lý</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đáp</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ứng</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yêu</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cầu</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về</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bảo</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vệ</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môi</a:t>
                      </a:r>
                      <a:r>
                        <a:rPr lang="en-US" sz="1200" kern="1200" dirty="0" smtClean="0">
                          <a:solidFill>
                            <a:srgbClr val="FF0000"/>
                          </a:solidFill>
                          <a:effectLst/>
                          <a:latin typeface="Arial" panose="020B0604020202020204" pitchFamily="34" charset="0"/>
                          <a:ea typeface="+mn-ea"/>
                          <a:cs typeface="Arial" panose="020B0604020202020204" pitchFamily="34" charset="0"/>
                        </a:rPr>
                        <a:t> </a:t>
                      </a:r>
                      <a:r>
                        <a:rPr lang="en-US" sz="1200" kern="1200" dirty="0" err="1" smtClean="0">
                          <a:solidFill>
                            <a:srgbClr val="FF0000"/>
                          </a:solidFill>
                          <a:effectLst/>
                          <a:latin typeface="Arial" panose="020B0604020202020204" pitchFamily="34" charset="0"/>
                          <a:ea typeface="+mn-ea"/>
                          <a:cs typeface="Arial" panose="020B0604020202020204" pitchFamily="34" charset="0"/>
                        </a:rPr>
                        <a:t>trường</a:t>
                      </a:r>
                      <a:endParaRPr lang="en-GB" sz="1200" kern="1200" dirty="0" smtClean="0">
                        <a:solidFill>
                          <a:srgbClr val="FF0000"/>
                        </a:solidFill>
                        <a:effectLst/>
                        <a:latin typeface="Arial" panose="020B0604020202020204" pitchFamily="34" charset="0"/>
                        <a:ea typeface="+mn-ea"/>
                        <a:cs typeface="Arial" panose="020B0604020202020204" pitchFamily="34" charset="0"/>
                      </a:endParaRPr>
                    </a:p>
                  </a:txBody>
                  <a:tcPr marL="68580" marR="68580" marT="34290" marB="34290"/>
                </a:tc>
                <a:tc>
                  <a:txBody>
                    <a:bodyPr/>
                    <a:lstStyle/>
                    <a:p>
                      <a:pPr algn="ctr"/>
                      <a:r>
                        <a:rPr lang="en-US" sz="1200" dirty="0" smtClean="0">
                          <a:solidFill>
                            <a:schemeClr val="accent5">
                              <a:lumMod val="50000"/>
                            </a:schemeClr>
                          </a:solidFill>
                        </a:rPr>
                        <a:t>≥85%</a:t>
                      </a:r>
                    </a:p>
                    <a:p>
                      <a:pPr algn="ctr"/>
                      <a:endParaRPr lang="en-US" sz="1200" dirty="0" smtClean="0">
                        <a:solidFill>
                          <a:schemeClr val="accent5">
                            <a:lumMod val="50000"/>
                          </a:schemeClr>
                        </a:solidFill>
                      </a:endParaRPr>
                    </a:p>
                    <a:p>
                      <a:pPr algn="ctr"/>
                      <a:endParaRPr lang="en-US" sz="1200" dirty="0" smtClean="0">
                        <a:solidFill>
                          <a:schemeClr val="accent5">
                            <a:lumMod val="50000"/>
                          </a:schemeClr>
                        </a:solidFill>
                      </a:endParaRPr>
                    </a:p>
                    <a:p>
                      <a:pPr algn="ctr"/>
                      <a:endParaRPr lang="en-US" sz="1200" dirty="0" smtClean="0">
                        <a:solidFill>
                          <a:schemeClr val="accent5">
                            <a:lumMod val="50000"/>
                          </a:schemeClr>
                        </a:solidFill>
                      </a:endParaRPr>
                    </a:p>
                    <a:p>
                      <a:pPr algn="ctr"/>
                      <a:endParaRPr lang="en-US" sz="1200" dirty="0" smtClean="0">
                        <a:solidFill>
                          <a:schemeClr val="accent5">
                            <a:lumMod val="50000"/>
                          </a:schemeClr>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extLst>
                  <a:ext uri="{0D108BD9-81ED-4DB2-BD59-A6C34878D82A}">
                    <a16:rowId xmlns="" xmlns:a16="http://schemas.microsoft.com/office/drawing/2014/main" val="258580182"/>
                  </a:ext>
                </a:extLst>
              </a:tr>
              <a:tr h="689242">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17.</a:t>
                      </a:r>
                      <a:r>
                        <a:rPr lang="en-US" sz="1200" dirty="0">
                          <a:solidFill>
                            <a:schemeClr val="accent5">
                              <a:lumMod val="50000"/>
                            </a:schemeClr>
                          </a:solidFill>
                          <a:latin typeface="Arial" panose="020B0604020202020204" pitchFamily="34" charset="0"/>
                          <a:cs typeface="Arial" panose="020B0604020202020204" pitchFamily="34" charset="0"/>
                        </a:rPr>
                        <a:t>6</a:t>
                      </a:r>
                      <a:r>
                        <a:rPr lang="vi-VN" sz="1200" dirty="0">
                          <a:solidFill>
                            <a:schemeClr val="accent5">
                              <a:lumMod val="50000"/>
                            </a:schemeClr>
                          </a:solidFill>
                          <a:latin typeface="Arial" panose="020B0604020202020204" pitchFamily="34" charset="0"/>
                          <a:cs typeface="Arial" panose="020B0604020202020204" pitchFamily="34" charset="0"/>
                        </a:rPr>
                        <a:t>. Tỷ lệ hộ có nhà tiêu, nhà tắm, thiết bị chứa nước sinh hoạt hợp vệ sinh và đảm bảo 3 sạch </a:t>
                      </a:r>
                    </a:p>
                  </a:txBody>
                  <a:tcPr marL="68580" marR="68580" marT="34290" marB="34290"/>
                </a:tc>
                <a:tc>
                  <a:txBody>
                    <a:bodyPr/>
                    <a:lstStyle/>
                    <a:p>
                      <a:pPr algn="ct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≥70%</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just"/>
                      <a:r>
                        <a:rPr lang="vi-VN" sz="1200" dirty="0" smtClean="0">
                          <a:solidFill>
                            <a:schemeClr val="accent5">
                              <a:lumMod val="50000"/>
                            </a:schemeClr>
                          </a:solidFill>
                        </a:rPr>
                        <a:t>17.</a:t>
                      </a:r>
                      <a:r>
                        <a:rPr lang="en-US" sz="1200" dirty="0" smtClean="0">
                          <a:solidFill>
                            <a:schemeClr val="accent5">
                              <a:lumMod val="50000"/>
                            </a:schemeClr>
                          </a:solidFill>
                        </a:rPr>
                        <a:t>8</a:t>
                      </a:r>
                      <a:r>
                        <a:rPr lang="vi-VN" sz="1200" dirty="0" smtClean="0">
                          <a:solidFill>
                            <a:schemeClr val="accent5">
                              <a:lumMod val="50000"/>
                            </a:schemeClr>
                          </a:solidFill>
                        </a:rPr>
                        <a:t>. </a:t>
                      </a:r>
                      <a:r>
                        <a:rPr lang="vi-VN" sz="1200" dirty="0">
                          <a:solidFill>
                            <a:schemeClr val="accent5">
                              <a:lumMod val="50000"/>
                            </a:schemeClr>
                          </a:solidFill>
                        </a:rPr>
                        <a:t>Tỷ lệ hộ có nhà tiêu, nhà tắm, thiết bị chứa nước sinh hoạt hợp vệ sinh và đảm bảo 3 sạch </a:t>
                      </a:r>
                      <a:endParaRPr lang="en-US" sz="1200" dirty="0">
                        <a:solidFill>
                          <a:schemeClr val="accent5">
                            <a:lumMod val="50000"/>
                          </a:schemeClr>
                        </a:solidFill>
                      </a:endParaRPr>
                    </a:p>
                  </a:txBody>
                  <a:tcPr marL="68580" marR="68580" marT="34290" marB="34290"/>
                </a:tc>
                <a:tc>
                  <a:txBody>
                    <a:bodyPr/>
                    <a:lstStyle/>
                    <a:p>
                      <a:pPr algn="ct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≥75</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a:t>
                      </a:r>
                    </a:p>
                  </a:txBody>
                  <a:tcPr marL="68580" marR="68580" marT="34290" marB="34290"/>
                </a:tc>
                <a:extLst>
                  <a:ext uri="{0D108BD9-81ED-4DB2-BD59-A6C34878D82A}">
                    <a16:rowId xmlns="" xmlns:a16="http://schemas.microsoft.com/office/drawing/2014/main" val="3741563715"/>
                  </a:ext>
                </a:extLst>
              </a:tr>
              <a:tr h="4343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1200" kern="1200" dirty="0">
                          <a:solidFill>
                            <a:schemeClr val="accent5">
                              <a:lumMod val="50000"/>
                            </a:schemeClr>
                          </a:solidFill>
                          <a:latin typeface="Arial" panose="020B0604020202020204" pitchFamily="34" charset="0"/>
                          <a:ea typeface="+mn-ea"/>
                          <a:cs typeface="Arial" panose="020B0604020202020204" pitchFamily="34" charset="0"/>
                        </a:rPr>
                        <a:t>17.</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7</a:t>
                      </a:r>
                      <a:r>
                        <a:rPr lang="vi-VN" sz="1200" kern="1200" dirty="0">
                          <a:solidFill>
                            <a:schemeClr val="accent5">
                              <a:lumMod val="50000"/>
                            </a:schemeClr>
                          </a:solidFill>
                          <a:latin typeface="Arial" panose="020B0604020202020204" pitchFamily="34" charset="0"/>
                          <a:ea typeface="+mn-ea"/>
                          <a:cs typeface="Arial" panose="020B0604020202020204" pitchFamily="34" charset="0"/>
                        </a:rPr>
                        <a:t>. Tỷ lệ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hộ</a:t>
                      </a:r>
                      <a:r>
                        <a:rPr lang="vi-VN" sz="1200" kern="1200" dirty="0">
                          <a:solidFill>
                            <a:schemeClr val="accent5">
                              <a:lumMod val="50000"/>
                            </a:schemeClr>
                          </a:solidFill>
                          <a:latin typeface="Arial" panose="020B0604020202020204" pitchFamily="34" charset="0"/>
                          <a:ea typeface="+mn-ea"/>
                          <a:cs typeface="Arial" panose="020B0604020202020204" pitchFamily="34" charset="0"/>
                        </a:rPr>
                        <a:t> chăn nuôi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có</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chuồng</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trại</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vi-VN" sz="1200" kern="1200" dirty="0">
                          <a:solidFill>
                            <a:schemeClr val="accent5">
                              <a:lumMod val="50000"/>
                            </a:schemeClr>
                          </a:solidFill>
                          <a:latin typeface="Arial" panose="020B0604020202020204" pitchFamily="34" charset="0"/>
                          <a:ea typeface="+mn-ea"/>
                          <a:cs typeface="Arial" panose="020B0604020202020204" pitchFamily="34" charset="0"/>
                        </a:rPr>
                        <a:t>đảm bảo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vệ</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sinh</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a:solidFill>
                            <a:schemeClr val="accent5">
                              <a:lumMod val="50000"/>
                            </a:schemeClr>
                          </a:solidFill>
                          <a:latin typeface="Arial" panose="020B0604020202020204" pitchFamily="34" charset="0"/>
                          <a:ea typeface="+mn-ea"/>
                          <a:cs typeface="Arial" panose="020B0604020202020204" pitchFamily="34" charset="0"/>
                        </a:rPr>
                        <a:t>môi</a:t>
                      </a:r>
                      <a:r>
                        <a:rPr lang="en-US" sz="1200" kern="1200" dirty="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trường</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≥70%</a:t>
                      </a:r>
                    </a:p>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just" defTabSz="914400" rtl="0" eaLnBrk="1" latinLnBrk="0" hangingPunct="1"/>
                      <a:r>
                        <a:rPr lang="vi-VN" sz="1200" kern="1200" dirty="0" smtClean="0">
                          <a:solidFill>
                            <a:schemeClr val="accent5">
                              <a:lumMod val="50000"/>
                            </a:schemeClr>
                          </a:solidFill>
                          <a:latin typeface="Arial (Body)"/>
                          <a:ea typeface="+mn-ea"/>
                          <a:cs typeface="Arial" panose="020B0604020202020204" pitchFamily="34" charset="0"/>
                        </a:rPr>
                        <a:t>17.</a:t>
                      </a:r>
                      <a:r>
                        <a:rPr lang="en-US" sz="1200" kern="1200" dirty="0" smtClean="0">
                          <a:solidFill>
                            <a:schemeClr val="accent5">
                              <a:lumMod val="50000"/>
                            </a:schemeClr>
                          </a:solidFill>
                          <a:latin typeface="Arial (Body)"/>
                          <a:ea typeface="+mn-ea"/>
                          <a:cs typeface="Arial" panose="020B0604020202020204" pitchFamily="34" charset="0"/>
                        </a:rPr>
                        <a:t>9</a:t>
                      </a:r>
                      <a:r>
                        <a:rPr lang="vi-VN" sz="1200" kern="1200" dirty="0" smtClean="0">
                          <a:solidFill>
                            <a:schemeClr val="accent5">
                              <a:lumMod val="50000"/>
                            </a:schemeClr>
                          </a:solidFill>
                          <a:latin typeface="Arial (Body)"/>
                          <a:ea typeface="+mn-ea"/>
                          <a:cs typeface="Arial" panose="020B0604020202020204" pitchFamily="34" charset="0"/>
                        </a:rPr>
                        <a:t>. </a:t>
                      </a:r>
                      <a:r>
                        <a:rPr lang="vi-VN" sz="1200" kern="1200" dirty="0">
                          <a:solidFill>
                            <a:schemeClr val="accent5">
                              <a:lumMod val="50000"/>
                            </a:schemeClr>
                          </a:solidFill>
                          <a:latin typeface="Arial (Body)"/>
                          <a:ea typeface="+mn-ea"/>
                          <a:cs typeface="Arial" panose="020B0604020202020204" pitchFamily="34" charset="0"/>
                        </a:rPr>
                        <a:t>Tỷ lệ </a:t>
                      </a:r>
                      <a:r>
                        <a:rPr lang="vi-VN" sz="1200" kern="1200" dirty="0">
                          <a:solidFill>
                            <a:srgbClr val="FF0000"/>
                          </a:solidFill>
                          <a:latin typeface="Arial (Body)"/>
                          <a:ea typeface="+mn-ea"/>
                          <a:cs typeface="Arial" panose="020B0604020202020204" pitchFamily="34" charset="0"/>
                        </a:rPr>
                        <a:t>cơ sở chăn nuôi </a:t>
                      </a:r>
                      <a:r>
                        <a:rPr lang="vi-VN" sz="1200" kern="1200" dirty="0">
                          <a:solidFill>
                            <a:schemeClr val="accent5">
                              <a:lumMod val="50000"/>
                            </a:schemeClr>
                          </a:solidFill>
                          <a:latin typeface="Arial (Body)"/>
                          <a:ea typeface="+mn-ea"/>
                          <a:cs typeface="Arial" panose="020B0604020202020204" pitchFamily="34" charset="0"/>
                        </a:rPr>
                        <a:t>đảm bảo các quy định</a:t>
                      </a:r>
                      <a:r>
                        <a:rPr lang="vi-VN" sz="1200" kern="1200" dirty="0">
                          <a:solidFill>
                            <a:srgbClr val="FF0000"/>
                          </a:solidFill>
                          <a:latin typeface="Arial (Body)"/>
                          <a:ea typeface="+mn-ea"/>
                          <a:cs typeface="Arial" panose="020B0604020202020204" pitchFamily="34" charset="0"/>
                        </a:rPr>
                        <a:t> về vệ sinh thú y, chăn nuôi </a:t>
                      </a:r>
                      <a:r>
                        <a:rPr lang="vi-VN" sz="1200" kern="1200" dirty="0">
                          <a:solidFill>
                            <a:schemeClr val="accent5">
                              <a:lumMod val="50000"/>
                            </a:schemeClr>
                          </a:solidFill>
                          <a:latin typeface="Arial (Body)"/>
                          <a:ea typeface="+mn-ea"/>
                          <a:cs typeface="Arial" panose="020B0604020202020204" pitchFamily="34" charset="0"/>
                        </a:rPr>
                        <a:t>và bảo vệ môi trường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accent5">
                              <a:lumMod val="50000"/>
                            </a:schemeClr>
                          </a:solidFill>
                          <a:latin typeface="Arial" panose="020B0604020202020204" pitchFamily="34" charset="0"/>
                          <a:cs typeface="Arial" panose="020B0604020202020204" pitchFamily="34" charset="0"/>
                        </a:rPr>
                        <a:t>≥70%</a:t>
                      </a:r>
                    </a:p>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619976415"/>
                  </a:ext>
                </a:extLst>
              </a:tr>
              <a:tr h="6172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1200" dirty="0">
                          <a:solidFill>
                            <a:schemeClr val="accent5">
                              <a:lumMod val="50000"/>
                            </a:schemeClr>
                          </a:solidFill>
                          <a:latin typeface="Arial" panose="020B0604020202020204" pitchFamily="34" charset="0"/>
                          <a:cs typeface="Arial" panose="020B0604020202020204" pitchFamily="34" charset="0"/>
                        </a:rPr>
                        <a:t>17.</a:t>
                      </a:r>
                      <a:r>
                        <a:rPr lang="en-US" sz="1200" dirty="0">
                          <a:solidFill>
                            <a:schemeClr val="accent5">
                              <a:lumMod val="50000"/>
                            </a:schemeClr>
                          </a:solidFill>
                          <a:latin typeface="Arial" panose="020B0604020202020204" pitchFamily="34" charset="0"/>
                          <a:cs typeface="Arial" panose="020B0604020202020204" pitchFamily="34" charset="0"/>
                        </a:rPr>
                        <a:t>8</a:t>
                      </a:r>
                      <a:r>
                        <a:rPr lang="vi-VN" sz="1200" dirty="0">
                          <a:solidFill>
                            <a:schemeClr val="accent5">
                              <a:lumMod val="50000"/>
                            </a:schemeClr>
                          </a:solidFill>
                          <a:latin typeface="Arial" panose="020B0604020202020204" pitchFamily="34" charset="0"/>
                          <a:cs typeface="Arial" panose="020B0604020202020204" pitchFamily="34" charset="0"/>
                        </a:rPr>
                        <a:t>. Tỷ lệ hộ gia đình và cơ sở sản xuất, kinh doanh thực phẩm tuân thủ các quy định về đảm bảo an toàn thực </a:t>
                      </a:r>
                      <a:r>
                        <a:rPr lang="vi-VN" sz="1200" dirty="0" smtClean="0">
                          <a:solidFill>
                            <a:schemeClr val="accent5">
                              <a:lumMod val="50000"/>
                            </a:schemeClr>
                          </a:solidFill>
                          <a:latin typeface="Arial" panose="020B0604020202020204" pitchFamily="34" charset="0"/>
                          <a:cs typeface="Arial" panose="020B0604020202020204" pitchFamily="34" charset="0"/>
                        </a:rPr>
                        <a:t>phẩm</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tc>
                  <a:txBody>
                    <a:bodyPr/>
                    <a:lstStyle/>
                    <a:p>
                      <a:pPr algn="just"/>
                      <a:r>
                        <a:rPr lang="vi-VN" sz="1200" dirty="0" smtClean="0">
                          <a:solidFill>
                            <a:schemeClr val="accent5">
                              <a:lumMod val="50000"/>
                            </a:schemeClr>
                          </a:solidFill>
                          <a:latin typeface="Arial" panose="020B0604020202020204" pitchFamily="34" charset="0"/>
                          <a:cs typeface="Arial" panose="020B0604020202020204" pitchFamily="34" charset="0"/>
                        </a:rPr>
                        <a:t>17.</a:t>
                      </a:r>
                      <a:r>
                        <a:rPr lang="en-US" sz="1200" dirty="0" smtClean="0">
                          <a:solidFill>
                            <a:schemeClr val="accent5">
                              <a:lumMod val="50000"/>
                            </a:schemeClr>
                          </a:solidFill>
                          <a:latin typeface="Arial" panose="020B0604020202020204" pitchFamily="34" charset="0"/>
                          <a:cs typeface="Arial" panose="020B0604020202020204" pitchFamily="34" charset="0"/>
                        </a:rPr>
                        <a:t>10</a:t>
                      </a:r>
                      <a:r>
                        <a:rPr lang="vi-VN" sz="1200" dirty="0" smtClean="0">
                          <a:solidFill>
                            <a:schemeClr val="accent5">
                              <a:lumMod val="50000"/>
                            </a:schemeClr>
                          </a:solidFill>
                          <a:latin typeface="Arial" panose="020B0604020202020204" pitchFamily="34" charset="0"/>
                          <a:cs typeface="Arial" panose="020B0604020202020204" pitchFamily="34" charset="0"/>
                        </a:rPr>
                        <a:t>. </a:t>
                      </a:r>
                      <a:r>
                        <a:rPr lang="vi-VN" sz="1200" dirty="0">
                          <a:solidFill>
                            <a:schemeClr val="accent5">
                              <a:lumMod val="50000"/>
                            </a:schemeClr>
                          </a:solidFill>
                          <a:latin typeface="Arial" panose="020B0604020202020204" pitchFamily="34" charset="0"/>
                          <a:cs typeface="Arial" panose="020B0604020202020204" pitchFamily="34" charset="0"/>
                        </a:rPr>
                        <a:t>Tỷ lệ hộ gia đình và cơ sở sản xuất, kinh doanh thực phẩm tuân thủ các quy định về đảm bảo an toàn thực phẩm</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extLst>
                  <a:ext uri="{0D108BD9-81ED-4DB2-BD59-A6C34878D82A}">
                    <a16:rowId xmlns="" xmlns:a16="http://schemas.microsoft.com/office/drawing/2014/main" val="210548516"/>
                  </a:ext>
                </a:extLst>
              </a:tr>
              <a:tr h="61722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17.9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Tất</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cả</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các</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cơ</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quan</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tổ</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chức</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đóng</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trên</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địa</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bàn</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xã</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phải</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đảm</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bảo</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xanh</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sạch</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đẹp</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latin typeface="Arial" panose="020B0604020202020204" pitchFamily="34" charset="0"/>
                          <a:ea typeface="+mn-ea"/>
                          <a:cs typeface="Arial" panose="020B0604020202020204" pitchFamily="34" charset="0"/>
                        </a:rPr>
                        <a:t>Đạt</a:t>
                      </a:r>
                      <a:r>
                        <a:rPr lang="en-US" sz="1200" kern="1200" dirty="0" smtClean="0">
                          <a:solidFill>
                            <a:schemeClr val="accent5">
                              <a:lumMod val="50000"/>
                            </a:schemeClr>
                          </a:solidFill>
                          <a:latin typeface="Arial" panose="020B0604020202020204" pitchFamily="34" charset="0"/>
                          <a:ea typeface="+mn-ea"/>
                          <a:cs typeface="Arial" panose="020B0604020202020204" pitchFamily="34" charset="0"/>
                        </a:rPr>
                        <a:t> 100%.</a:t>
                      </a:r>
                    </a:p>
                  </a:txBody>
                  <a:tcPr marL="68580" marR="68580" marT="34290" marB="34290"/>
                </a:tc>
                <a:tc>
                  <a:txBody>
                    <a:bodyPr/>
                    <a:lstStyle/>
                    <a:p>
                      <a:pPr algn="just"/>
                      <a:endParaRPr lang="en-US" sz="1200" dirty="0">
                        <a:solidFill>
                          <a:schemeClr val="accent5">
                            <a:lumMod val="50000"/>
                          </a:schemeClr>
                        </a:solidFill>
                      </a:endParaRPr>
                    </a:p>
                  </a:txBody>
                  <a:tcPr marL="68580" marR="68580" marT="34290" marB="34290"/>
                </a:tc>
                <a:tc>
                  <a:txBody>
                    <a:bodyPr/>
                    <a:lstStyle/>
                    <a:p>
                      <a:pPr algn="just"/>
                      <a:r>
                        <a:rPr lang="en-US" sz="1200" dirty="0" smtClean="0">
                          <a:solidFill>
                            <a:srgbClr val="FF0000"/>
                          </a:solidFill>
                          <a:latin typeface="Arial" panose="020B0604020202020204" pitchFamily="34" charset="0"/>
                          <a:cs typeface="Arial" panose="020B0604020202020204" pitchFamily="34" charset="0"/>
                        </a:rPr>
                        <a:t>17.11. </a:t>
                      </a:r>
                      <a:r>
                        <a:rPr lang="en-US" sz="1200" dirty="0" err="1">
                          <a:solidFill>
                            <a:srgbClr val="FF0000"/>
                          </a:solidFill>
                          <a:latin typeface="Arial" panose="020B0604020202020204" pitchFamily="34" charset="0"/>
                          <a:cs typeface="Arial" panose="020B0604020202020204" pitchFamily="34" charset="0"/>
                        </a:rPr>
                        <a:t>Tỷ</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lệ</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hộ</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gia</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đình</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thực</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hiện</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phân</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loại</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chất</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thải</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rắn</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tại</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nguồn</a:t>
                      </a:r>
                      <a:endParaRPr lang="en-US" sz="1200" dirty="0">
                        <a:solidFill>
                          <a:srgbClr val="FF0000"/>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rgbClr val="FF0000"/>
                          </a:solidFill>
                          <a:latin typeface="Arial" panose="020B0604020202020204" pitchFamily="34" charset="0"/>
                          <a:cs typeface="Arial" panose="020B0604020202020204" pitchFamily="34" charset="0"/>
                        </a:rPr>
                        <a:t>≥30%</a:t>
                      </a:r>
                    </a:p>
                  </a:txBody>
                  <a:tcPr marL="68580" marR="68580" marT="34290" marB="34290"/>
                </a:tc>
                <a:extLst>
                  <a:ext uri="{0D108BD9-81ED-4DB2-BD59-A6C34878D82A}">
                    <a16:rowId xmlns="" xmlns:a16="http://schemas.microsoft.com/office/drawing/2014/main" val="707720509"/>
                  </a:ext>
                </a:extLst>
              </a:tr>
              <a:tr h="474018">
                <a:tc>
                  <a:txBody>
                    <a:bodyPr/>
                    <a:lstStyle/>
                    <a:p>
                      <a:pPr algn="just"/>
                      <a:endParaRPr lang="en-US" sz="1200" dirty="0">
                        <a:solidFill>
                          <a:schemeClr val="accent5">
                            <a:lumMod val="50000"/>
                          </a:schemeClr>
                        </a:solidFill>
                      </a:endParaRPr>
                    </a:p>
                  </a:txBody>
                  <a:tcPr marL="68580" marR="68580" marT="34290" marB="34290"/>
                </a:tc>
                <a:tc>
                  <a:txBody>
                    <a:bodyPr/>
                    <a:lstStyle/>
                    <a:p>
                      <a:pPr algn="just"/>
                      <a:endParaRPr lang="en-US" sz="1200" dirty="0">
                        <a:solidFill>
                          <a:schemeClr val="accent5">
                            <a:lumMod val="50000"/>
                          </a:schemeClr>
                        </a:solidFill>
                      </a:endParaRPr>
                    </a:p>
                  </a:txBody>
                  <a:tcPr marL="68580" marR="68580" marT="34290" marB="34290"/>
                </a:tc>
                <a:tc>
                  <a:txBody>
                    <a:bodyPr/>
                    <a:lstStyle/>
                    <a:p>
                      <a:pPr algn="just"/>
                      <a:r>
                        <a:rPr lang="en-US" sz="1200" kern="1200" dirty="0" smtClean="0">
                          <a:solidFill>
                            <a:srgbClr val="FF0000"/>
                          </a:solidFill>
                          <a:latin typeface="Arial" panose="020B0604020202020204" pitchFamily="34" charset="0"/>
                          <a:ea typeface="+mn-ea"/>
                          <a:cs typeface="Arial" panose="020B0604020202020204" pitchFamily="34" charset="0"/>
                        </a:rPr>
                        <a:t>17.12. </a:t>
                      </a:r>
                      <a:r>
                        <a:rPr lang="en-US" sz="1200" kern="1200" dirty="0" err="1" smtClean="0">
                          <a:solidFill>
                            <a:srgbClr val="FF0000"/>
                          </a:solidFill>
                          <a:latin typeface="Arial" panose="020B0604020202020204" pitchFamily="34" charset="0"/>
                          <a:ea typeface="+mn-ea"/>
                          <a:cs typeface="Arial" panose="020B0604020202020204" pitchFamily="34" charset="0"/>
                        </a:rPr>
                        <a:t>Tỷ</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lệ</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chất</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thải</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nhựa</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phát</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sinh</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trên</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địa</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bàn</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được</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thu</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gom</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tái</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sử</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dụng</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tái</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chế</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xử</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lý</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theo</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quy</a:t>
                      </a:r>
                      <a:r>
                        <a:rPr lang="en-US" sz="1200" kern="1200" dirty="0" smtClean="0">
                          <a:solidFill>
                            <a:srgbClr val="FF0000"/>
                          </a:solidFill>
                          <a:latin typeface="Arial" panose="020B0604020202020204" pitchFamily="34" charset="0"/>
                          <a:ea typeface="+mn-ea"/>
                          <a:cs typeface="Arial" panose="020B0604020202020204" pitchFamily="34" charset="0"/>
                        </a:rPr>
                        <a:t> </a:t>
                      </a:r>
                      <a:r>
                        <a:rPr lang="en-US" sz="1200" kern="1200" dirty="0" err="1" smtClean="0">
                          <a:solidFill>
                            <a:srgbClr val="FF0000"/>
                          </a:solidFill>
                          <a:latin typeface="Arial" panose="020B0604020202020204" pitchFamily="34" charset="0"/>
                          <a:ea typeface="+mn-ea"/>
                          <a:cs typeface="Arial" panose="020B0604020202020204" pitchFamily="34" charset="0"/>
                        </a:rPr>
                        <a:t>định</a:t>
                      </a:r>
                      <a:r>
                        <a:rPr lang="en-US" sz="1200" kern="1200" dirty="0" smtClean="0">
                          <a:solidFill>
                            <a:srgbClr val="FF0000"/>
                          </a:solidFill>
                          <a:latin typeface="Arial" panose="020B0604020202020204" pitchFamily="34" charset="0"/>
                          <a:ea typeface="+mn-ea"/>
                          <a:cs typeface="Arial" panose="020B0604020202020204" pitchFamily="34" charset="0"/>
                        </a:rPr>
                        <a:t> </a:t>
                      </a:r>
                      <a:endParaRPr lang="en-US" sz="1200" kern="1200" dirty="0">
                        <a:solidFill>
                          <a:srgbClr val="FF0000"/>
                        </a:solidFill>
                        <a:latin typeface="Arial" panose="020B0604020202020204" pitchFamily="34" charset="0"/>
                        <a:ea typeface="+mn-ea"/>
                        <a:cs typeface="Arial" panose="020B0604020202020204" pitchFamily="34" charset="0"/>
                      </a:endParaRPr>
                    </a:p>
                  </a:txBody>
                  <a:tcPr marL="68580" marR="68580" marT="34290" marB="3429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rgbClr val="FF0000"/>
                          </a:solidFill>
                          <a:latin typeface="Arial" panose="020B0604020202020204" pitchFamily="34" charset="0"/>
                          <a:cs typeface="Arial" panose="020B0604020202020204" pitchFamily="34" charset="0"/>
                        </a:rPr>
                        <a:t>≥50%</a:t>
                      </a:r>
                    </a:p>
                    <a:p>
                      <a:pPr algn="ctr"/>
                      <a:endParaRPr lang="en-US" sz="1200" dirty="0">
                        <a:solidFill>
                          <a:srgbClr val="FF0000"/>
                        </a:solidFill>
                        <a:latin typeface="Arial" panose="020B0604020202020204" pitchFamily="34" charset="0"/>
                        <a:cs typeface="Arial" panose="020B0604020202020204" pitchFamily="34" charset="0"/>
                      </a:endParaRPr>
                    </a:p>
                  </a:txBody>
                  <a:tcPr marL="68580" marR="68580" marT="34290" marB="34290"/>
                </a:tc>
              </a:tr>
            </a:tbl>
          </a:graphicData>
        </a:graphic>
      </p:graphicFrame>
      <p:sp>
        <p:nvSpPr>
          <p:cNvPr id="21" name="Title 1">
            <a:extLst>
              <a:ext uri="{FF2B5EF4-FFF2-40B4-BE49-F238E27FC236}">
                <a16:creationId xmlns="" xmlns:a16="http://schemas.microsoft.com/office/drawing/2014/main" id="{67EF878F-956E-4663-9A21-09DB25BF3D1B}"/>
              </a:ext>
            </a:extLst>
          </p:cNvPr>
          <p:cNvSpPr>
            <a:spLocks noGrp="1"/>
          </p:cNvSpPr>
          <p:nvPr>
            <p:ph type="title"/>
          </p:nvPr>
        </p:nvSpPr>
        <p:spPr>
          <a:xfrm>
            <a:off x="89681" y="899108"/>
            <a:ext cx="8925951" cy="440141"/>
          </a:xfrm>
        </p:spPr>
        <p:txBody>
          <a:bodyPr>
            <a:normAutofit/>
          </a:bodyPr>
          <a:lstStyle/>
          <a:p>
            <a:pPr algn="ct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môi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trường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xã</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đạt</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chuẩn</a:t>
            </a:r>
            <a:endParaRPr lang="en-US" sz="18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9216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E8AA3CB7-35E2-45E1-BB1F-3C77B95E8952}"/>
              </a:ext>
            </a:extLst>
          </p:cNvPr>
          <p:cNvSpPr txBox="1"/>
          <p:nvPr/>
        </p:nvSpPr>
        <p:spPr>
          <a:xfrm>
            <a:off x="353291" y="1180107"/>
            <a:ext cx="8138160" cy="300082"/>
          </a:xfrm>
          <a:prstGeom prst="rect">
            <a:avLst/>
          </a:prstGeom>
          <a:noFill/>
        </p:spPr>
        <p:txBody>
          <a:bodyPr wrap="square">
            <a:spAutoFit/>
          </a:bodyPr>
          <a:lstStyle/>
          <a:p>
            <a:pPr defTabSz="342900"/>
            <a:r>
              <a:rPr lang="en-US" sz="1350" dirty="0">
                <a:solidFill>
                  <a:prstClr val="white"/>
                </a:solidFill>
                <a:latin typeface="Times New Roman" panose="02020603050405020304" pitchFamily="18" charset="0"/>
                <a:ea typeface="Calibri" panose="020F0502020204030204" pitchFamily="34" charset="0"/>
              </a:rPr>
              <a:t>≥90%</a:t>
            </a:r>
            <a:endParaRPr lang="en-US" sz="1350" dirty="0">
              <a:solidFill>
                <a:prstClr val="white"/>
              </a:solidFill>
            </a:endParaRPr>
          </a:p>
        </p:txBody>
      </p:sp>
      <p:sp>
        <p:nvSpPr>
          <p:cNvPr id="7" name="TextBox 6">
            <a:extLst>
              <a:ext uri="{FF2B5EF4-FFF2-40B4-BE49-F238E27FC236}">
                <a16:creationId xmlns="" xmlns:a16="http://schemas.microsoft.com/office/drawing/2014/main" id="{06513455-9E61-4C09-9B0E-665808D4D9F7}"/>
              </a:ext>
            </a:extLst>
          </p:cNvPr>
          <p:cNvSpPr txBox="1"/>
          <p:nvPr/>
        </p:nvSpPr>
        <p:spPr>
          <a:xfrm>
            <a:off x="544484" y="972358"/>
            <a:ext cx="8533015" cy="4316566"/>
          </a:xfrm>
          <a:prstGeom prst="rect">
            <a:avLst/>
          </a:prstGeom>
          <a:noFill/>
        </p:spPr>
        <p:txBody>
          <a:bodyPr wrap="square">
            <a:spAutoFit/>
          </a:bodyPr>
          <a:lstStyle/>
          <a:p>
            <a:pPr algn="just" defTabSz="342900">
              <a:spcBef>
                <a:spcPts val="900"/>
              </a:spcBef>
              <a:spcAft>
                <a:spcPts val="450"/>
              </a:spcAft>
            </a:pPr>
            <a:r>
              <a:rPr lang="en-GB" sz="1500" b="1" dirty="0" err="1">
                <a:solidFill>
                  <a:srgbClr val="FAA93A">
                    <a:lumMod val="75000"/>
                  </a:srgbClr>
                </a:solidFill>
                <a:latin typeface="Arial" panose="020B0604020202020204" pitchFamily="34" charset="0"/>
                <a:cs typeface="Arial" panose="020B0604020202020204" pitchFamily="34" charset="0"/>
              </a:rPr>
              <a:t>Một</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số</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lưu</a:t>
            </a:r>
            <a:r>
              <a:rPr lang="en-GB" sz="1500" b="1" dirty="0">
                <a:solidFill>
                  <a:srgbClr val="FAA93A">
                    <a:lumMod val="75000"/>
                  </a:srgbClr>
                </a:solidFill>
                <a:latin typeface="Arial" panose="020B0604020202020204" pitchFamily="34" charset="0"/>
                <a:cs typeface="Arial" panose="020B0604020202020204" pitchFamily="34" charset="0"/>
              </a:rPr>
              <a:t> ý </a:t>
            </a:r>
            <a:r>
              <a:rPr lang="en-GB" sz="1500" b="1" dirty="0" err="1">
                <a:solidFill>
                  <a:srgbClr val="FAA93A">
                    <a:lumMod val="75000"/>
                  </a:srgbClr>
                </a:solidFill>
                <a:latin typeface="Arial" panose="020B0604020202020204" pitchFamily="34" charset="0"/>
                <a:cs typeface="Arial" panose="020B0604020202020204" pitchFamily="34" charset="0"/>
              </a:rPr>
              <a:t>khi</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thực</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hiện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tiêu</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chí</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liên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quan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đến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quản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lý</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0070C0"/>
                </a:solidFill>
                <a:latin typeface="Arial" panose="020B0604020202020204" pitchFamily="34" charset="0"/>
                <a:cs typeface="Arial" panose="020B0604020202020204" pitchFamily="34" charset="0"/>
              </a:rPr>
              <a:t>chất</a:t>
            </a:r>
            <a:r>
              <a:rPr lang="en-GB" sz="1500" b="1" dirty="0">
                <a:solidFill>
                  <a:srgbClr val="0070C0"/>
                </a:solidFill>
                <a:latin typeface="Arial" panose="020B0604020202020204" pitchFamily="34" charset="0"/>
                <a:cs typeface="Arial" panose="020B0604020202020204" pitchFamily="34" charset="0"/>
              </a:rPr>
              <a:t> </a:t>
            </a:r>
            <a:r>
              <a:rPr lang="en-GB" sz="1500" b="1" dirty="0" err="1">
                <a:solidFill>
                  <a:srgbClr val="0070C0"/>
                </a:solidFill>
                <a:latin typeface="Arial" panose="020B0604020202020204" pitchFamily="34" charset="0"/>
                <a:cs typeface="Arial" panose="020B0604020202020204" pitchFamily="34" charset="0"/>
              </a:rPr>
              <a:t>thải</a:t>
            </a:r>
            <a:r>
              <a:rPr lang="en-GB" sz="1500" b="1" dirty="0">
                <a:solidFill>
                  <a:srgbClr val="0070C0"/>
                </a:solidFill>
                <a:latin typeface="Arial" panose="020B0604020202020204" pitchFamily="34" charset="0"/>
                <a:cs typeface="Arial" panose="020B0604020202020204" pitchFamily="34" charset="0"/>
              </a:rPr>
              <a:t> </a:t>
            </a:r>
            <a:r>
              <a:rPr lang="en-GB" sz="1500" b="1" dirty="0" err="1">
                <a:solidFill>
                  <a:srgbClr val="0070C0"/>
                </a:solidFill>
                <a:latin typeface="Arial" panose="020B0604020202020204" pitchFamily="34" charset="0"/>
                <a:cs typeface="Arial" panose="020B0604020202020204" pitchFamily="34" charset="0"/>
              </a:rPr>
              <a:t>rắn</a:t>
            </a:r>
            <a:r>
              <a:rPr lang="en-GB" sz="1500" b="1" dirty="0">
                <a:solidFill>
                  <a:srgbClr val="0070C0"/>
                </a:solidFill>
                <a:latin typeface="Arial" panose="020B0604020202020204" pitchFamily="34" charset="0"/>
                <a:cs typeface="Arial" panose="020B0604020202020204" pitchFamily="34" charset="0"/>
              </a:rPr>
              <a:t> </a:t>
            </a:r>
            <a:r>
              <a:rPr lang="en-GB" sz="1500" b="1" dirty="0">
                <a:solidFill>
                  <a:srgbClr val="FAA93A">
                    <a:lumMod val="75000"/>
                  </a:srgbClr>
                </a:solidFill>
                <a:latin typeface="Arial" panose="020B0604020202020204" pitchFamily="34" charset="0"/>
                <a:cs typeface="Arial" panose="020B0604020202020204" pitchFamily="34" charset="0"/>
              </a:rPr>
              <a:t>(17.6):</a:t>
            </a:r>
          </a:p>
          <a:p>
            <a:pPr algn="just" defTabSz="342900">
              <a:spcBef>
                <a:spcPts val="900"/>
              </a:spcBef>
              <a:spcAft>
                <a:spcPts val="450"/>
              </a:spcAft>
            </a:pPr>
            <a:r>
              <a:rPr lang="vi-VN" sz="1500" dirty="0">
                <a:solidFill>
                  <a:srgbClr val="63A0CC">
                    <a:lumMod val="50000"/>
                  </a:srgbClr>
                </a:solidFill>
                <a:cs typeface="Arial" panose="020B0604020202020204" pitchFamily="34" charset="0"/>
              </a:rPr>
              <a:t>- CTR </a:t>
            </a:r>
            <a:r>
              <a:rPr lang="vi-VN" sz="1500" dirty="0">
                <a:solidFill>
                  <a:srgbClr val="FF0000"/>
                </a:solidFill>
                <a:cs typeface="Arial" panose="020B0604020202020204" pitchFamily="34" charset="0"/>
              </a:rPr>
              <a:t>sinh hoạt </a:t>
            </a:r>
            <a:r>
              <a:rPr lang="vi-VN" sz="1500" dirty="0">
                <a:solidFill>
                  <a:srgbClr val="63A0CC">
                    <a:lumMod val="50000"/>
                  </a:srgbClr>
                </a:solidFill>
                <a:cs typeface="Arial" panose="020B0604020202020204" pitchFamily="34" charset="0"/>
              </a:rPr>
              <a:t>được thu gom, xử lý theo quy định:</a:t>
            </a:r>
          </a:p>
          <a:p>
            <a:pPr marL="214313" indent="-214313" algn="just" defTabSz="342900">
              <a:spcBef>
                <a:spcPts val="900"/>
              </a:spcBef>
              <a:spcAft>
                <a:spcPts val="450"/>
              </a:spcAft>
              <a:buFont typeface="Wingdings" panose="05000000000000000000" pitchFamily="2" charset="2"/>
              <a:buChar char="§"/>
            </a:pPr>
            <a:r>
              <a:rPr lang="vi-VN" sz="1500" dirty="0">
                <a:solidFill>
                  <a:srgbClr val="63A0CC">
                    <a:lumMod val="50000"/>
                  </a:srgbClr>
                </a:solidFill>
                <a:cs typeface="Arial" panose="020B0604020202020204" pitchFamily="34" charset="0"/>
              </a:rPr>
              <a:t>Thu gom, vận chuyển CTR sinh hoạt</a:t>
            </a:r>
            <a:r>
              <a:rPr lang="en-US" sz="1500" dirty="0">
                <a:solidFill>
                  <a:srgbClr val="63A0CC">
                    <a:lumMod val="50000"/>
                  </a:srgbClr>
                </a:solidFill>
                <a:latin typeface="Arial" panose="020B0604020202020204" pitchFamily="34" charset="0"/>
                <a:cs typeface="Arial" panose="020B0604020202020204" pitchFamily="34" charset="0"/>
              </a:rPr>
              <a:t>: </a:t>
            </a:r>
            <a:r>
              <a:rPr lang="en-US" sz="1500" dirty="0" err="1">
                <a:solidFill>
                  <a:srgbClr val="63A0CC">
                    <a:lumMod val="50000"/>
                  </a:srgbClr>
                </a:solidFill>
                <a:latin typeface="Arial" panose="020B0604020202020204" pitchFamily="34" charset="0"/>
                <a:cs typeface="Arial" panose="020B0604020202020204" pitchFamily="34" charset="0"/>
              </a:rPr>
              <a:t>Luật</a:t>
            </a:r>
            <a:r>
              <a:rPr lang="en-US" sz="1500" dirty="0">
                <a:solidFill>
                  <a:srgbClr val="63A0CC">
                    <a:lumMod val="50000"/>
                  </a:srgbClr>
                </a:solidFill>
                <a:latin typeface="Arial" panose="020B0604020202020204" pitchFamily="34" charset="0"/>
                <a:cs typeface="Arial" panose="020B0604020202020204" pitchFamily="34" charset="0"/>
              </a:rPr>
              <a:t> BVMT 2020 (</a:t>
            </a:r>
            <a:r>
              <a:rPr lang="en-US" sz="1500" dirty="0" err="1">
                <a:solidFill>
                  <a:srgbClr val="63A0CC">
                    <a:lumMod val="50000"/>
                  </a:srgbClr>
                </a:solidFill>
                <a:latin typeface="Arial" panose="020B0604020202020204" pitchFamily="34" charset="0"/>
                <a:cs typeface="Arial" panose="020B0604020202020204" pitchFamily="34" charset="0"/>
              </a:rPr>
              <a:t>khoản</a:t>
            </a:r>
            <a:r>
              <a:rPr lang="en-US" sz="1500" dirty="0">
                <a:solidFill>
                  <a:srgbClr val="63A0CC">
                    <a:lumMod val="50000"/>
                  </a:srgbClr>
                </a:solidFill>
                <a:latin typeface="Arial" panose="020B0604020202020204" pitchFamily="34" charset="0"/>
                <a:cs typeface="Arial" panose="020B0604020202020204" pitchFamily="34" charset="0"/>
              </a:rPr>
              <a:t> 1 </a:t>
            </a:r>
            <a:r>
              <a:rPr lang="en-US" sz="1500" dirty="0" err="1">
                <a:solidFill>
                  <a:srgbClr val="63A0CC">
                    <a:lumMod val="50000"/>
                  </a:srgbClr>
                </a:solidFill>
                <a:latin typeface="Arial" panose="020B0604020202020204" pitchFamily="34" charset="0"/>
                <a:cs typeface="Arial" panose="020B0604020202020204" pitchFamily="34" charset="0"/>
              </a:rPr>
              <a:t>Điều</a:t>
            </a:r>
            <a:r>
              <a:rPr lang="en-US" sz="1500" dirty="0">
                <a:solidFill>
                  <a:srgbClr val="63A0CC">
                    <a:lumMod val="50000"/>
                  </a:srgbClr>
                </a:solidFill>
                <a:latin typeface="Arial" panose="020B0604020202020204" pitchFamily="34" charset="0"/>
                <a:cs typeface="Arial" panose="020B0604020202020204" pitchFamily="34" charset="0"/>
              </a:rPr>
              <a:t> 72, </a:t>
            </a:r>
            <a:r>
              <a:rPr lang="en-US" sz="1500" dirty="0" err="1">
                <a:solidFill>
                  <a:srgbClr val="63A0CC">
                    <a:lumMod val="50000"/>
                  </a:srgbClr>
                </a:solidFill>
                <a:latin typeface="Arial" panose="020B0604020202020204" pitchFamily="34" charset="0"/>
                <a:cs typeface="Arial" panose="020B0604020202020204" pitchFamily="34" charset="0"/>
              </a:rPr>
              <a:t>Điều</a:t>
            </a:r>
            <a:r>
              <a:rPr lang="en-US" sz="1500" dirty="0">
                <a:solidFill>
                  <a:srgbClr val="63A0CC">
                    <a:lumMod val="50000"/>
                  </a:srgbClr>
                </a:solidFill>
                <a:latin typeface="Arial" panose="020B0604020202020204" pitchFamily="34" charset="0"/>
                <a:cs typeface="Arial" panose="020B0604020202020204" pitchFamily="34" charset="0"/>
              </a:rPr>
              <a:t> 77); </a:t>
            </a:r>
            <a:endParaRPr lang="vi-VN" sz="1500" dirty="0">
              <a:solidFill>
                <a:srgbClr val="63A0CC">
                  <a:lumMod val="50000"/>
                </a:srgbClr>
              </a:solidFill>
              <a:cs typeface="Arial" panose="020B0604020202020204" pitchFamily="34" charset="0"/>
            </a:endParaRPr>
          </a:p>
          <a:p>
            <a:pPr marL="214313" indent="-214313" algn="just" defTabSz="342900">
              <a:spcBef>
                <a:spcPts val="900"/>
              </a:spcBef>
              <a:spcAft>
                <a:spcPts val="450"/>
              </a:spcAft>
              <a:buFont typeface="Wingdings" panose="05000000000000000000" pitchFamily="2" charset="2"/>
              <a:buChar char="§"/>
            </a:pPr>
            <a:r>
              <a:rPr lang="vi-VN" sz="1500" dirty="0">
                <a:solidFill>
                  <a:srgbClr val="63A0CC">
                    <a:lumMod val="50000"/>
                  </a:srgbClr>
                </a:solidFill>
                <a:cs typeface="Arial" panose="020B0604020202020204" pitchFamily="34" charset="0"/>
              </a:rPr>
              <a:t>Xử lý CTR sinh hoạt</a:t>
            </a:r>
            <a:r>
              <a:rPr lang="en-US" sz="1500" dirty="0">
                <a:solidFill>
                  <a:srgbClr val="63A0CC">
                    <a:lumMod val="50000"/>
                  </a:srgbClr>
                </a:solidFill>
                <a:latin typeface="Arial" panose="020B0604020202020204" pitchFamily="34" charset="0"/>
                <a:cs typeface="Arial" panose="020B0604020202020204" pitchFamily="34" charset="0"/>
              </a:rPr>
              <a:t>: </a:t>
            </a:r>
            <a:r>
              <a:rPr lang="en-US" sz="1500" dirty="0" err="1">
                <a:solidFill>
                  <a:srgbClr val="63A0CC">
                    <a:lumMod val="50000"/>
                  </a:srgbClr>
                </a:solidFill>
                <a:latin typeface="Arial" panose="020B0604020202020204" pitchFamily="34" charset="0"/>
                <a:cs typeface="Arial" panose="020B0604020202020204" pitchFamily="34" charset="0"/>
              </a:rPr>
              <a:t>Luật</a:t>
            </a:r>
            <a:r>
              <a:rPr lang="en-US" sz="1500" dirty="0">
                <a:solidFill>
                  <a:srgbClr val="63A0CC">
                    <a:lumMod val="50000"/>
                  </a:srgbClr>
                </a:solidFill>
                <a:latin typeface="Arial" panose="020B0604020202020204" pitchFamily="34" charset="0"/>
                <a:cs typeface="Arial" panose="020B0604020202020204" pitchFamily="34" charset="0"/>
              </a:rPr>
              <a:t> BVMT 2020 (</a:t>
            </a:r>
            <a:r>
              <a:rPr lang="en-US" sz="1500" dirty="0" err="1">
                <a:solidFill>
                  <a:srgbClr val="63A0CC">
                    <a:lumMod val="50000"/>
                  </a:srgbClr>
                </a:solidFill>
                <a:latin typeface="Arial" panose="020B0604020202020204" pitchFamily="34" charset="0"/>
                <a:cs typeface="Arial" panose="020B0604020202020204" pitchFamily="34" charset="0"/>
              </a:rPr>
              <a:t>Điều</a:t>
            </a:r>
            <a:r>
              <a:rPr lang="en-US" sz="1500" dirty="0">
                <a:solidFill>
                  <a:srgbClr val="63A0CC">
                    <a:lumMod val="50000"/>
                  </a:srgbClr>
                </a:solidFill>
                <a:latin typeface="Arial" panose="020B0604020202020204" pitchFamily="34" charset="0"/>
                <a:cs typeface="Arial" panose="020B0604020202020204" pitchFamily="34" charset="0"/>
              </a:rPr>
              <a:t> 78); </a:t>
            </a:r>
            <a:endParaRPr lang="vi-VN" sz="1500" dirty="0">
              <a:solidFill>
                <a:srgbClr val="63A0CC">
                  <a:lumMod val="50000"/>
                </a:srgbClr>
              </a:solidFill>
              <a:cs typeface="Arial" panose="020B0604020202020204" pitchFamily="34" charset="0"/>
            </a:endParaRPr>
          </a:p>
          <a:p>
            <a:pPr algn="just" defTabSz="342900">
              <a:spcBef>
                <a:spcPts val="900"/>
              </a:spcBef>
              <a:spcAft>
                <a:spcPts val="450"/>
              </a:spcAft>
            </a:pPr>
            <a:r>
              <a:rPr lang="vi-VN" sz="1500" dirty="0">
                <a:solidFill>
                  <a:srgbClr val="63A0CC">
                    <a:lumMod val="50000"/>
                  </a:srgbClr>
                </a:solidFill>
                <a:cs typeface="Arial" panose="020B0604020202020204" pitchFamily="34" charset="0"/>
              </a:rPr>
              <a:t>- CTR </a:t>
            </a:r>
            <a:r>
              <a:rPr lang="vi-VN" sz="1500" dirty="0">
                <a:solidFill>
                  <a:srgbClr val="FF0000"/>
                </a:solidFill>
                <a:cs typeface="Arial" panose="020B0604020202020204" pitchFamily="34" charset="0"/>
              </a:rPr>
              <a:t>không nguy hại </a:t>
            </a:r>
            <a:r>
              <a:rPr lang="vi-VN" sz="1500" dirty="0">
                <a:solidFill>
                  <a:srgbClr val="63A0CC">
                    <a:lumMod val="50000"/>
                  </a:srgbClr>
                </a:solidFill>
                <a:cs typeface="Arial" panose="020B0604020202020204" pitchFamily="34" charset="0"/>
              </a:rPr>
              <a:t>được thu gom, xử lý theo quy định:</a:t>
            </a:r>
          </a:p>
          <a:p>
            <a:pPr marL="214313" indent="-214313" algn="just" defTabSz="342900">
              <a:spcBef>
                <a:spcPts val="900"/>
              </a:spcBef>
              <a:spcAft>
                <a:spcPts val="450"/>
              </a:spcAft>
              <a:buFont typeface="Wingdings" panose="05000000000000000000" pitchFamily="2" charset="2"/>
              <a:buChar char="§"/>
            </a:pPr>
            <a:r>
              <a:rPr lang="vi-VN" sz="1500" dirty="0">
                <a:solidFill>
                  <a:srgbClr val="63A0CC">
                    <a:lumMod val="50000"/>
                  </a:srgbClr>
                </a:solidFill>
                <a:cs typeface="Arial" panose="020B0604020202020204" pitchFamily="34" charset="0"/>
              </a:rPr>
              <a:t>Phân loại, lưu giữ, vận chuyển CTR công nghiệp thông thường</a:t>
            </a:r>
            <a:r>
              <a:rPr lang="en-US" sz="1500" dirty="0">
                <a:solidFill>
                  <a:srgbClr val="63A0CC">
                    <a:lumMod val="50000"/>
                  </a:srgbClr>
                </a:solidFill>
                <a:latin typeface="Arial" panose="020B0604020202020204" pitchFamily="34" charset="0"/>
                <a:cs typeface="Arial" panose="020B0604020202020204" pitchFamily="34" charset="0"/>
              </a:rPr>
              <a:t>: </a:t>
            </a:r>
            <a:r>
              <a:rPr lang="en-US" sz="1500" dirty="0" err="1">
                <a:solidFill>
                  <a:srgbClr val="63A0CC">
                    <a:lumMod val="50000"/>
                  </a:srgbClr>
                </a:solidFill>
                <a:latin typeface="Arial" panose="020B0604020202020204" pitchFamily="34" charset="0"/>
                <a:cs typeface="Arial" panose="020B0604020202020204" pitchFamily="34" charset="0"/>
              </a:rPr>
              <a:t>Luật</a:t>
            </a:r>
            <a:r>
              <a:rPr lang="en-US" sz="1500" dirty="0">
                <a:solidFill>
                  <a:srgbClr val="63A0CC">
                    <a:lumMod val="50000"/>
                  </a:srgbClr>
                </a:solidFill>
                <a:latin typeface="Arial" panose="020B0604020202020204" pitchFamily="34" charset="0"/>
                <a:cs typeface="Arial" panose="020B0604020202020204" pitchFamily="34" charset="0"/>
              </a:rPr>
              <a:t> BVMT 2020 (</a:t>
            </a:r>
            <a:r>
              <a:rPr lang="en-US" sz="1500" dirty="0" err="1">
                <a:solidFill>
                  <a:srgbClr val="63A0CC">
                    <a:lumMod val="50000"/>
                  </a:srgbClr>
                </a:solidFill>
                <a:latin typeface="Arial" panose="020B0604020202020204" pitchFamily="34" charset="0"/>
                <a:cs typeface="Arial" panose="020B0604020202020204" pitchFamily="34" charset="0"/>
              </a:rPr>
              <a:t>Điều</a:t>
            </a:r>
            <a:r>
              <a:rPr lang="en-US" sz="1500" dirty="0">
                <a:solidFill>
                  <a:srgbClr val="63A0CC">
                    <a:lumMod val="50000"/>
                  </a:srgbClr>
                </a:solidFill>
                <a:latin typeface="Arial" panose="020B0604020202020204" pitchFamily="34" charset="0"/>
                <a:cs typeface="Arial" panose="020B0604020202020204" pitchFamily="34" charset="0"/>
              </a:rPr>
              <a:t> 81);</a:t>
            </a:r>
            <a:endParaRPr lang="vi-VN" sz="1500" dirty="0">
              <a:solidFill>
                <a:srgbClr val="63A0CC">
                  <a:lumMod val="50000"/>
                </a:srgbClr>
              </a:solidFill>
              <a:cs typeface="Arial" panose="020B0604020202020204" pitchFamily="34" charset="0"/>
            </a:endParaRPr>
          </a:p>
          <a:p>
            <a:pPr marL="214313" indent="-214313" algn="just" defTabSz="342900">
              <a:spcBef>
                <a:spcPts val="900"/>
              </a:spcBef>
              <a:spcAft>
                <a:spcPts val="450"/>
              </a:spcAft>
              <a:buFont typeface="Wingdings" panose="05000000000000000000" pitchFamily="2" charset="2"/>
              <a:buChar char="§"/>
            </a:pPr>
            <a:r>
              <a:rPr lang="vi-VN" sz="1500" dirty="0">
                <a:solidFill>
                  <a:srgbClr val="63A0CC">
                    <a:lumMod val="50000"/>
                  </a:srgbClr>
                </a:solidFill>
                <a:cs typeface="Arial" panose="020B0604020202020204" pitchFamily="34" charset="0"/>
              </a:rPr>
              <a:t>Xử lý CTR công nghiệp thông thường</a:t>
            </a:r>
            <a:r>
              <a:rPr lang="en-US" sz="1500" dirty="0">
                <a:solidFill>
                  <a:srgbClr val="63A0CC">
                    <a:lumMod val="50000"/>
                  </a:srgbClr>
                </a:solidFill>
                <a:latin typeface="Arial" panose="020B0604020202020204" pitchFamily="34" charset="0"/>
                <a:cs typeface="Arial" panose="020B0604020202020204" pitchFamily="34" charset="0"/>
              </a:rPr>
              <a:t>: </a:t>
            </a:r>
            <a:r>
              <a:rPr lang="en-US" sz="1500" dirty="0" err="1">
                <a:solidFill>
                  <a:srgbClr val="63A0CC">
                    <a:lumMod val="50000"/>
                  </a:srgbClr>
                </a:solidFill>
                <a:latin typeface="Arial" panose="020B0604020202020204" pitchFamily="34" charset="0"/>
                <a:cs typeface="Arial" panose="020B0604020202020204" pitchFamily="34" charset="0"/>
              </a:rPr>
              <a:t>Luật</a:t>
            </a:r>
            <a:r>
              <a:rPr lang="en-US" sz="1500" dirty="0">
                <a:solidFill>
                  <a:srgbClr val="63A0CC">
                    <a:lumMod val="50000"/>
                  </a:srgbClr>
                </a:solidFill>
                <a:latin typeface="Arial" panose="020B0604020202020204" pitchFamily="34" charset="0"/>
                <a:cs typeface="Arial" panose="020B0604020202020204" pitchFamily="34" charset="0"/>
              </a:rPr>
              <a:t> BVMT 2020 (</a:t>
            </a:r>
            <a:r>
              <a:rPr lang="en-US" sz="1500" dirty="0" err="1">
                <a:solidFill>
                  <a:srgbClr val="63A0CC">
                    <a:lumMod val="50000"/>
                  </a:srgbClr>
                </a:solidFill>
                <a:latin typeface="Arial" panose="020B0604020202020204" pitchFamily="34" charset="0"/>
                <a:cs typeface="Arial" panose="020B0604020202020204" pitchFamily="34" charset="0"/>
              </a:rPr>
              <a:t>Điều</a:t>
            </a:r>
            <a:r>
              <a:rPr lang="en-US" sz="1500" dirty="0">
                <a:solidFill>
                  <a:srgbClr val="63A0CC">
                    <a:lumMod val="50000"/>
                  </a:srgbClr>
                </a:solidFill>
                <a:latin typeface="Arial" panose="020B0604020202020204" pitchFamily="34" charset="0"/>
                <a:cs typeface="Arial" panose="020B0604020202020204" pitchFamily="34" charset="0"/>
              </a:rPr>
              <a:t> 82)</a:t>
            </a:r>
            <a:endParaRPr lang="vi-VN" sz="1500" dirty="0">
              <a:solidFill>
                <a:srgbClr val="63A0CC">
                  <a:lumMod val="50000"/>
                </a:srgbClr>
              </a:solidFill>
              <a:cs typeface="Arial" panose="020B0604020202020204" pitchFamily="34" charset="0"/>
            </a:endParaRPr>
          </a:p>
          <a:p>
            <a:pPr marL="214313" indent="-214313" algn="just" defTabSz="342900">
              <a:spcBef>
                <a:spcPts val="900"/>
              </a:spcBef>
              <a:spcAft>
                <a:spcPts val="450"/>
              </a:spcAft>
              <a:buFont typeface="Wingdings" panose="05000000000000000000" pitchFamily="2" charset="2"/>
              <a:buChar char="§"/>
            </a:pPr>
            <a:r>
              <a:rPr lang="vi-VN" sz="1500" dirty="0">
                <a:solidFill>
                  <a:srgbClr val="63A0CC">
                    <a:lumMod val="50000"/>
                  </a:srgbClr>
                </a:solidFill>
                <a:cs typeface="Arial" panose="020B0604020202020204" pitchFamily="34" charset="0"/>
              </a:rPr>
              <a:t>Chất thải xây dựng</a:t>
            </a:r>
            <a:r>
              <a:rPr lang="en-US" sz="1500" dirty="0">
                <a:solidFill>
                  <a:srgbClr val="63A0CC">
                    <a:lumMod val="50000"/>
                  </a:srgbClr>
                </a:solidFill>
                <a:latin typeface="Arial" panose="020B0604020202020204" pitchFamily="34" charset="0"/>
                <a:cs typeface="Arial" panose="020B0604020202020204" pitchFamily="34" charset="0"/>
              </a:rPr>
              <a:t>: </a:t>
            </a:r>
            <a:r>
              <a:rPr lang="en-US" sz="1500" dirty="0" err="1">
                <a:solidFill>
                  <a:srgbClr val="63A0CC">
                    <a:lumMod val="50000"/>
                  </a:srgbClr>
                </a:solidFill>
                <a:latin typeface="Arial" panose="020B0604020202020204" pitchFamily="34" charset="0"/>
                <a:cs typeface="Arial" panose="020B0604020202020204" pitchFamily="34" charset="0"/>
              </a:rPr>
              <a:t>Luật</a:t>
            </a:r>
            <a:r>
              <a:rPr lang="en-US" sz="1500" dirty="0">
                <a:solidFill>
                  <a:srgbClr val="63A0CC">
                    <a:lumMod val="50000"/>
                  </a:srgbClr>
                </a:solidFill>
                <a:latin typeface="Arial" panose="020B0604020202020204" pitchFamily="34" charset="0"/>
                <a:cs typeface="Arial" panose="020B0604020202020204" pitchFamily="34" charset="0"/>
              </a:rPr>
              <a:t> BVMT 2020 (</a:t>
            </a:r>
            <a:r>
              <a:rPr lang="en-US" sz="1500" dirty="0" err="1">
                <a:solidFill>
                  <a:srgbClr val="63A0CC">
                    <a:lumMod val="50000"/>
                  </a:srgbClr>
                </a:solidFill>
                <a:latin typeface="Arial" panose="020B0604020202020204" pitchFamily="34" charset="0"/>
                <a:cs typeface="Arial" panose="020B0604020202020204" pitchFamily="34" charset="0"/>
              </a:rPr>
              <a:t>Điều</a:t>
            </a:r>
            <a:r>
              <a:rPr lang="en-US" sz="1500" dirty="0">
                <a:solidFill>
                  <a:srgbClr val="63A0CC">
                    <a:lumMod val="50000"/>
                  </a:srgbClr>
                </a:solidFill>
                <a:latin typeface="Arial" panose="020B0604020202020204" pitchFamily="34" charset="0"/>
                <a:cs typeface="Arial" panose="020B0604020202020204" pitchFamily="34" charset="0"/>
              </a:rPr>
              <a:t> 64);</a:t>
            </a:r>
            <a:endParaRPr lang="vi-VN" sz="1500" dirty="0">
              <a:solidFill>
                <a:srgbClr val="63A0CC">
                  <a:lumMod val="50000"/>
                </a:srgbClr>
              </a:solidFill>
              <a:cs typeface="Arial" panose="020B0604020202020204" pitchFamily="34" charset="0"/>
            </a:endParaRPr>
          </a:p>
          <a:p>
            <a:pPr marL="214313" indent="-214313" algn="just" defTabSz="342900">
              <a:spcBef>
                <a:spcPts val="900"/>
              </a:spcBef>
              <a:spcAft>
                <a:spcPts val="450"/>
              </a:spcAft>
              <a:buFont typeface="Wingdings" panose="05000000000000000000" pitchFamily="2" charset="2"/>
              <a:buChar char="§"/>
            </a:pPr>
            <a:r>
              <a:rPr lang="vi-VN" sz="1500" dirty="0">
                <a:solidFill>
                  <a:srgbClr val="63A0CC">
                    <a:lumMod val="50000"/>
                  </a:srgbClr>
                </a:solidFill>
                <a:cs typeface="Arial" panose="020B0604020202020204" pitchFamily="34" charset="0"/>
              </a:rPr>
              <a:t>Phụ phẩm nông nghiệp</a:t>
            </a:r>
            <a:r>
              <a:rPr lang="en-US" sz="1500" dirty="0">
                <a:solidFill>
                  <a:srgbClr val="63A0CC">
                    <a:lumMod val="50000"/>
                  </a:srgbClr>
                </a:solidFill>
                <a:latin typeface="Arial" panose="020B0604020202020204" pitchFamily="34" charset="0"/>
                <a:cs typeface="Arial" panose="020B0604020202020204" pitchFamily="34" charset="0"/>
              </a:rPr>
              <a:t>: </a:t>
            </a:r>
            <a:r>
              <a:rPr lang="vi-VN" sz="1500" dirty="0">
                <a:solidFill>
                  <a:srgbClr val="63A0CC">
                    <a:lumMod val="50000"/>
                  </a:srgbClr>
                </a:solidFill>
                <a:cs typeface="Arial" panose="020B0604020202020204" pitchFamily="34" charset="0"/>
              </a:rPr>
              <a:t>Luật BVMT 2020 (Điều 61); và theo quy định, hướng dẫn của Bộ NN&amp;PTNT</a:t>
            </a:r>
          </a:p>
          <a:p>
            <a:pPr algn="just" defTabSz="342900"/>
            <a:endParaRPr lang="en-GB" sz="1350" dirty="0">
              <a:solidFill>
                <a:srgbClr val="63A0CC">
                  <a:lumMod val="50000"/>
                </a:srgbClr>
              </a:solidFill>
              <a:latin typeface="Arial" panose="020B0604020202020204" pitchFamily="34" charset="0"/>
              <a:cs typeface="Arial" panose="020B0604020202020204" pitchFamily="34" charset="0"/>
            </a:endParaRPr>
          </a:p>
          <a:p>
            <a:pPr algn="just" defTabSz="342900"/>
            <a:endParaRPr lang="en-US" sz="1350" dirty="0">
              <a:solidFill>
                <a:srgbClr val="63A0CC">
                  <a:lumMod val="50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70582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BC74353B-85DD-486C-B756-6F38A2507AA0}"/>
              </a:ext>
            </a:extLst>
          </p:cNvPr>
          <p:cNvSpPr txBox="1"/>
          <p:nvPr/>
        </p:nvSpPr>
        <p:spPr>
          <a:xfrm>
            <a:off x="577735" y="1176020"/>
            <a:ext cx="8079970" cy="4390946"/>
          </a:xfrm>
          <a:prstGeom prst="rect">
            <a:avLst/>
          </a:prstGeom>
          <a:noFill/>
        </p:spPr>
        <p:txBody>
          <a:bodyPr wrap="square">
            <a:spAutoFit/>
          </a:bodyPr>
          <a:lstStyle/>
          <a:p>
            <a:pPr algn="just" defTabSz="342900">
              <a:spcBef>
                <a:spcPts val="900"/>
              </a:spcBef>
              <a:spcAft>
                <a:spcPts val="450"/>
              </a:spcAft>
            </a:pPr>
            <a:r>
              <a:rPr lang="en-GB" sz="1500" b="1" dirty="0" err="1">
                <a:solidFill>
                  <a:srgbClr val="FAA93A">
                    <a:lumMod val="75000"/>
                  </a:srgbClr>
                </a:solidFill>
                <a:latin typeface="Arial" panose="020B0604020202020204" pitchFamily="34" charset="0"/>
                <a:cs typeface="Arial" panose="020B0604020202020204" pitchFamily="34" charset="0"/>
              </a:rPr>
              <a:t>Một</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số</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lưu</a:t>
            </a:r>
            <a:r>
              <a:rPr lang="en-GB" sz="1500" b="1" dirty="0">
                <a:solidFill>
                  <a:srgbClr val="FAA93A">
                    <a:lumMod val="75000"/>
                  </a:srgbClr>
                </a:solidFill>
                <a:latin typeface="Arial" panose="020B0604020202020204" pitchFamily="34" charset="0"/>
                <a:cs typeface="Arial" panose="020B0604020202020204" pitchFamily="34" charset="0"/>
              </a:rPr>
              <a:t> ý </a:t>
            </a:r>
            <a:r>
              <a:rPr lang="en-GB" sz="1500" b="1" dirty="0" err="1">
                <a:solidFill>
                  <a:srgbClr val="FAA93A">
                    <a:lumMod val="75000"/>
                  </a:srgbClr>
                </a:solidFill>
                <a:latin typeface="Arial" panose="020B0604020202020204" pitchFamily="34" charset="0"/>
                <a:cs typeface="Arial" panose="020B0604020202020204" pitchFamily="34" charset="0"/>
              </a:rPr>
              <a:t>khi</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thực</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hiện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tiêu</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chí</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liên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quan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đến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quản</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FAA93A">
                    <a:lumMod val="75000"/>
                  </a:srgbClr>
                </a:solidFill>
                <a:latin typeface="Arial" panose="020B0604020202020204" pitchFamily="34" charset="0"/>
                <a:cs typeface="Arial" panose="020B0604020202020204" pitchFamily="34" charset="0"/>
              </a:rPr>
              <a:t>lý</a:t>
            </a:r>
            <a:r>
              <a:rPr lang="en-GB" sz="1500" b="1" dirty="0">
                <a:solidFill>
                  <a:srgbClr val="FAA93A">
                    <a:lumMod val="75000"/>
                  </a:srgbClr>
                </a:solidFill>
                <a:latin typeface="Arial" panose="020B0604020202020204" pitchFamily="34" charset="0"/>
                <a:cs typeface="Arial" panose="020B0604020202020204" pitchFamily="34" charset="0"/>
              </a:rPr>
              <a:t> </a:t>
            </a:r>
            <a:r>
              <a:rPr lang="en-GB" sz="1500" b="1" dirty="0" err="1">
                <a:solidFill>
                  <a:srgbClr val="0070C0"/>
                </a:solidFill>
                <a:latin typeface="Arial" panose="020B0604020202020204" pitchFamily="34" charset="0"/>
                <a:cs typeface="Arial" panose="020B0604020202020204" pitchFamily="34" charset="0"/>
              </a:rPr>
              <a:t>nước</a:t>
            </a:r>
            <a:r>
              <a:rPr lang="en-GB" sz="1500" b="1" dirty="0">
                <a:solidFill>
                  <a:srgbClr val="0070C0"/>
                </a:solidFill>
                <a:latin typeface="Arial" panose="020B0604020202020204" pitchFamily="34" charset="0"/>
                <a:cs typeface="Arial" panose="020B0604020202020204" pitchFamily="34" charset="0"/>
              </a:rPr>
              <a:t> </a:t>
            </a:r>
            <a:r>
              <a:rPr lang="en-GB" sz="1500" b="1" dirty="0" err="1">
                <a:solidFill>
                  <a:srgbClr val="0070C0"/>
                </a:solidFill>
                <a:latin typeface="Arial" panose="020B0604020202020204" pitchFamily="34" charset="0"/>
                <a:cs typeface="Arial" panose="020B0604020202020204" pitchFamily="34" charset="0"/>
              </a:rPr>
              <a:t>thải</a:t>
            </a:r>
            <a:r>
              <a:rPr lang="en-GB" sz="1500" b="1" dirty="0">
                <a:solidFill>
                  <a:srgbClr val="0070C0"/>
                </a:solidFill>
                <a:latin typeface="Arial" panose="020B0604020202020204" pitchFamily="34" charset="0"/>
                <a:cs typeface="Arial" panose="020B0604020202020204" pitchFamily="34" charset="0"/>
              </a:rPr>
              <a:t> </a:t>
            </a:r>
            <a:r>
              <a:rPr lang="en-GB" sz="1500" b="1" dirty="0">
                <a:solidFill>
                  <a:srgbClr val="FAA93A">
                    <a:lumMod val="75000"/>
                  </a:srgbClr>
                </a:solidFill>
                <a:latin typeface="Arial" panose="020B0604020202020204" pitchFamily="34" charset="0"/>
                <a:cs typeface="Arial" panose="020B0604020202020204" pitchFamily="34" charset="0"/>
              </a:rPr>
              <a:t>(17.6):</a:t>
            </a:r>
            <a:endParaRPr lang="en-US" sz="1500" b="1" i="1" dirty="0">
              <a:solidFill>
                <a:srgbClr val="63A0CC">
                  <a:lumMod val="50000"/>
                </a:srgbClr>
              </a:solidFill>
              <a:latin typeface="Arial" panose="020B0604020202020204" pitchFamily="34" charset="0"/>
              <a:cs typeface="Arial" panose="020B0604020202020204" pitchFamily="34" charset="0"/>
            </a:endParaRPr>
          </a:p>
          <a:p>
            <a:pPr algn="just" defTabSz="342900">
              <a:spcBef>
                <a:spcPts val="900"/>
              </a:spcBef>
              <a:spcAft>
                <a:spcPts val="450"/>
              </a:spcAft>
            </a:pPr>
            <a:r>
              <a:rPr lang="vi-VN" sz="1500" b="1" i="1" dirty="0">
                <a:solidFill>
                  <a:srgbClr val="63A0CC">
                    <a:lumMod val="50000"/>
                  </a:srgbClr>
                </a:solidFill>
                <a:cs typeface="Arial" panose="020B0604020202020204" pitchFamily="34" charset="0"/>
              </a:rPr>
              <a:t>Không để xảy ra tồn đọng nước thải sinh hoạt tại các khu dân cư tập trung</a:t>
            </a:r>
            <a:endParaRPr lang="en-US" sz="1500" b="1" i="1" dirty="0">
              <a:solidFill>
                <a:srgbClr val="63A0CC">
                  <a:lumMod val="50000"/>
                </a:srgbClr>
              </a:solidFill>
              <a:latin typeface="Arial" panose="020B0604020202020204" pitchFamily="34" charset="0"/>
              <a:cs typeface="Arial" panose="020B0604020202020204" pitchFamily="34" charset="0"/>
            </a:endParaRPr>
          </a:p>
          <a:p>
            <a:pPr algn="just" defTabSz="342900">
              <a:spcBef>
                <a:spcPts val="900"/>
              </a:spcBef>
              <a:spcAft>
                <a:spcPts val="450"/>
              </a:spcAft>
            </a:pPr>
            <a:r>
              <a:rPr lang="vi-VN" sz="1500" dirty="0">
                <a:solidFill>
                  <a:srgbClr val="63A0CC">
                    <a:lumMod val="50000"/>
                  </a:srgbClr>
                </a:solidFill>
                <a:cs typeface="Arial" panose="020B0604020202020204" pitchFamily="34" charset="0"/>
              </a:rPr>
              <a:t>- Đảm bảo phù hợp với quy hoạch thoát nước khu dân cư tập trung .</a:t>
            </a:r>
          </a:p>
          <a:p>
            <a:pPr algn="just" defTabSz="342900">
              <a:spcBef>
                <a:spcPts val="900"/>
              </a:spcBef>
              <a:spcAft>
                <a:spcPts val="450"/>
              </a:spcAft>
            </a:pPr>
            <a:r>
              <a:rPr lang="en-US" sz="1500" dirty="0">
                <a:solidFill>
                  <a:srgbClr val="63A0CC">
                    <a:lumMod val="50000"/>
                  </a:srgbClr>
                </a:solidFill>
                <a:latin typeface="Arial" panose="020B0604020202020204" pitchFamily="34" charset="0"/>
                <a:cs typeface="Arial" panose="020B0604020202020204" pitchFamily="34" charset="0"/>
              </a:rPr>
              <a:t>- </a:t>
            </a:r>
            <a:r>
              <a:rPr lang="vi-VN" sz="1500" dirty="0">
                <a:solidFill>
                  <a:srgbClr val="63A0CC">
                    <a:lumMod val="50000"/>
                  </a:srgbClr>
                </a:solidFill>
                <a:cs typeface="Arial" panose="020B0604020202020204" pitchFamily="34" charset="0"/>
              </a:rPr>
              <a:t>Thu gom, xử lý nước thải theo quy định</a:t>
            </a:r>
            <a:r>
              <a:rPr lang="en-US" sz="1500" dirty="0">
                <a:solidFill>
                  <a:srgbClr val="63A0CC">
                    <a:lumMod val="50000"/>
                  </a:srgbClr>
                </a:solidFill>
                <a:latin typeface="Arial" panose="020B0604020202020204" pitchFamily="34" charset="0"/>
                <a:cs typeface="Arial" panose="020B0604020202020204" pitchFamily="34" charset="0"/>
              </a:rPr>
              <a:t>: </a:t>
            </a:r>
            <a:r>
              <a:rPr lang="vi-VN" sz="1500" dirty="0">
                <a:solidFill>
                  <a:srgbClr val="63A0CC">
                    <a:lumMod val="50000"/>
                  </a:srgbClr>
                </a:solidFill>
                <a:cs typeface="Arial" panose="020B0604020202020204" pitchFamily="34" charset="0"/>
              </a:rPr>
              <a:t>Nước thải sinh hoạt phát sinh từ tổ chức, hộ gia đình; Nước thải từ khu dân cư tập trung</a:t>
            </a:r>
            <a:r>
              <a:rPr lang="en-US" sz="1500" dirty="0">
                <a:solidFill>
                  <a:srgbClr val="63A0CC">
                    <a:lumMod val="50000"/>
                  </a:srgbClr>
                </a:solidFill>
                <a:latin typeface="Arial" panose="020B0604020202020204" pitchFamily="34" charset="0"/>
                <a:cs typeface="Arial" panose="020B0604020202020204" pitchFamily="34" charset="0"/>
              </a:rPr>
              <a:t>.</a:t>
            </a:r>
            <a:endParaRPr lang="vi-VN" sz="1500" dirty="0">
              <a:solidFill>
                <a:srgbClr val="63A0CC">
                  <a:lumMod val="50000"/>
                </a:srgbClr>
              </a:solidFill>
              <a:cs typeface="Arial" panose="020B0604020202020204" pitchFamily="34" charset="0"/>
            </a:endParaRPr>
          </a:p>
          <a:p>
            <a:pPr algn="just" defTabSz="342900">
              <a:spcBef>
                <a:spcPts val="900"/>
              </a:spcBef>
              <a:spcAft>
                <a:spcPts val="450"/>
              </a:spcAft>
            </a:pPr>
            <a:r>
              <a:rPr lang="en-US" sz="1500" dirty="0">
                <a:solidFill>
                  <a:srgbClr val="63A0CC">
                    <a:lumMod val="50000"/>
                  </a:srgbClr>
                </a:solidFill>
                <a:latin typeface="Arial" panose="020B0604020202020204" pitchFamily="34" charset="0"/>
                <a:cs typeface="Arial" panose="020B0604020202020204" pitchFamily="34" charset="0"/>
              </a:rPr>
              <a:t>- </a:t>
            </a:r>
            <a:r>
              <a:rPr lang="vi-VN" sz="1500" dirty="0">
                <a:solidFill>
                  <a:srgbClr val="63A0CC">
                    <a:lumMod val="50000"/>
                  </a:srgbClr>
                </a:solidFill>
                <a:cs typeface="Arial" panose="020B0604020202020204" pitchFamily="34" charset="0"/>
              </a:rPr>
              <a:t>Quản lý nước thải tại khu dân cư tập trung</a:t>
            </a:r>
            <a:r>
              <a:rPr lang="en-US" sz="1500" dirty="0">
                <a:solidFill>
                  <a:srgbClr val="63A0CC">
                    <a:lumMod val="50000"/>
                  </a:srgbClr>
                </a:solidFill>
                <a:latin typeface="Arial" panose="020B0604020202020204" pitchFamily="34" charset="0"/>
                <a:cs typeface="Arial" panose="020B0604020202020204" pitchFamily="34" charset="0"/>
              </a:rPr>
              <a:t>: </a:t>
            </a:r>
            <a:r>
              <a:rPr lang="vi-VN" sz="1500" dirty="0">
                <a:solidFill>
                  <a:srgbClr val="63A0CC">
                    <a:lumMod val="50000"/>
                  </a:srgbClr>
                </a:solidFill>
                <a:cs typeface="Arial" panose="020B0604020202020204" pitchFamily="34" charset="0"/>
              </a:rPr>
              <a:t>Phải có hệ thống thu gom và xử lý nước thải sinh hoạt</a:t>
            </a:r>
            <a:r>
              <a:rPr lang="en-US" sz="1500" dirty="0">
                <a:solidFill>
                  <a:srgbClr val="63A0CC">
                    <a:lumMod val="50000"/>
                  </a:srgbClr>
                </a:solidFill>
                <a:latin typeface="Arial" panose="020B0604020202020204" pitchFamily="34" charset="0"/>
                <a:cs typeface="Arial" panose="020B0604020202020204" pitchFamily="34" charset="0"/>
              </a:rPr>
              <a:t>; </a:t>
            </a:r>
            <a:r>
              <a:rPr lang="vi-VN" sz="1500" dirty="0">
                <a:solidFill>
                  <a:srgbClr val="63A0CC">
                    <a:lumMod val="50000"/>
                  </a:srgbClr>
                </a:solidFill>
                <a:cs typeface="Arial" panose="020B0604020202020204" pitchFamily="34" charset="0"/>
              </a:rPr>
              <a:t>Tối thiểu phải thu gom đạt 80% lượng nước thải phát sinh để xử lý</a:t>
            </a:r>
            <a:r>
              <a:rPr lang="en-US" sz="1500" dirty="0">
                <a:solidFill>
                  <a:srgbClr val="63A0CC">
                    <a:lumMod val="50000"/>
                  </a:srgbClr>
                </a:solidFill>
                <a:latin typeface="Arial" panose="020B0604020202020204" pitchFamily="34" charset="0"/>
                <a:cs typeface="Arial" panose="020B0604020202020204" pitchFamily="34" charset="0"/>
              </a:rPr>
              <a:t>.</a:t>
            </a:r>
          </a:p>
          <a:p>
            <a:pPr algn="just" defTabSz="342900">
              <a:spcBef>
                <a:spcPts val="900"/>
              </a:spcBef>
              <a:spcAft>
                <a:spcPts val="450"/>
              </a:spcAft>
            </a:pPr>
            <a:r>
              <a:rPr lang="en-US" sz="1500" b="1" i="1" dirty="0" err="1">
                <a:solidFill>
                  <a:srgbClr val="63A0CC">
                    <a:lumMod val="50000"/>
                  </a:srgbClr>
                </a:solidFill>
                <a:latin typeface="Arial" panose="020B0604020202020204" pitchFamily="34" charset="0"/>
                <a:cs typeface="Arial" panose="020B0604020202020204" pitchFamily="34" charset="0"/>
              </a:rPr>
              <a:t>Chỉ</a:t>
            </a:r>
            <a:r>
              <a:rPr lang="en-US" sz="1500" b="1" i="1" dirty="0">
                <a:solidFill>
                  <a:srgbClr val="63A0CC">
                    <a:lumMod val="50000"/>
                  </a:srgbClr>
                </a:solidFill>
                <a:latin typeface="Arial" panose="020B0604020202020204" pitchFamily="34" charset="0"/>
                <a:cs typeface="Arial" panose="020B0604020202020204" pitchFamily="34" charset="0"/>
              </a:rPr>
              <a:t> </a:t>
            </a:r>
            <a:r>
              <a:rPr lang="en-US" sz="1500" b="1" i="1" dirty="0" err="1">
                <a:solidFill>
                  <a:srgbClr val="63A0CC">
                    <a:lumMod val="50000"/>
                  </a:srgbClr>
                </a:solidFill>
                <a:latin typeface="Arial" panose="020B0604020202020204" pitchFamily="34" charset="0"/>
                <a:cs typeface="Arial" panose="020B0604020202020204" pitchFamily="34" charset="0"/>
              </a:rPr>
              <a:t>tiêu</a:t>
            </a:r>
            <a:r>
              <a:rPr lang="en-US" sz="1500" b="1" i="1" dirty="0">
                <a:solidFill>
                  <a:srgbClr val="63A0CC">
                    <a:lumMod val="50000"/>
                  </a:srgbClr>
                </a:solidFill>
                <a:latin typeface="Arial" panose="020B0604020202020204" pitchFamily="34" charset="0"/>
                <a:cs typeface="Arial" panose="020B0604020202020204" pitchFamily="34" charset="0"/>
              </a:rPr>
              <a:t> 17.7. </a:t>
            </a:r>
            <a:r>
              <a:rPr lang="vi-VN" sz="1500" b="1" i="1" dirty="0">
                <a:solidFill>
                  <a:srgbClr val="63A0CC">
                    <a:lumMod val="50000"/>
                  </a:srgbClr>
                </a:solidFill>
                <a:cs typeface="Arial" panose="020B0604020202020204" pitchFamily="34" charset="0"/>
              </a:rPr>
              <a:t>Tỷ lệ bao gói thuốc bảo vệ thực vật (BVTV) sau sử dụng và CTR  y tế được thu gom, xử lý theo quy định</a:t>
            </a:r>
            <a:r>
              <a:rPr lang="en-US" sz="1500" b="1" i="1" dirty="0">
                <a:solidFill>
                  <a:srgbClr val="63A0CC">
                    <a:lumMod val="50000"/>
                  </a:srgbClr>
                </a:solidFill>
                <a:latin typeface="Arial" panose="020B0604020202020204" pitchFamily="34" charset="0"/>
                <a:cs typeface="Arial" panose="020B0604020202020204" pitchFamily="34" charset="0"/>
              </a:rPr>
              <a:t>:</a:t>
            </a:r>
            <a:endParaRPr lang="vi-VN" sz="1500" b="1" i="1" dirty="0">
              <a:solidFill>
                <a:srgbClr val="63A0CC">
                  <a:lumMod val="50000"/>
                </a:srgbClr>
              </a:solidFill>
              <a:cs typeface="Arial" panose="020B0604020202020204" pitchFamily="34" charset="0"/>
            </a:endParaRPr>
          </a:p>
          <a:p>
            <a:pPr algn="just" defTabSz="342900">
              <a:spcBef>
                <a:spcPts val="900"/>
              </a:spcBef>
              <a:spcAft>
                <a:spcPts val="450"/>
              </a:spcAft>
            </a:pPr>
            <a:r>
              <a:rPr lang="vi-VN" sz="1500" dirty="0">
                <a:solidFill>
                  <a:srgbClr val="63A0CC">
                    <a:lumMod val="50000"/>
                  </a:srgbClr>
                </a:solidFill>
                <a:cs typeface="Arial" panose="020B0604020202020204" pitchFamily="34" charset="0"/>
              </a:rPr>
              <a:t>- Thu gom, xử lý CTR y tế theo quy định:</a:t>
            </a:r>
            <a:r>
              <a:rPr lang="en-US" sz="1500" dirty="0">
                <a:solidFill>
                  <a:srgbClr val="63A0CC">
                    <a:lumMod val="50000"/>
                  </a:srgbClr>
                </a:solidFill>
                <a:latin typeface="Arial" panose="020B0604020202020204" pitchFamily="34" charset="0"/>
                <a:cs typeface="Arial" panose="020B0604020202020204" pitchFamily="34" charset="0"/>
              </a:rPr>
              <a:t> </a:t>
            </a:r>
            <a:r>
              <a:rPr lang="vi-VN" sz="1500" dirty="0">
                <a:solidFill>
                  <a:srgbClr val="63A0CC">
                    <a:lumMod val="50000"/>
                  </a:srgbClr>
                </a:solidFill>
                <a:cs typeface="Arial" panose="020B0604020202020204" pitchFamily="34" charset="0"/>
              </a:rPr>
              <a:t>Thông tư liên tịch số 58/2015/TTLT-BYT-BTNMT </a:t>
            </a:r>
          </a:p>
          <a:p>
            <a:pPr algn="just" defTabSz="342900">
              <a:spcBef>
                <a:spcPts val="900"/>
              </a:spcBef>
              <a:spcAft>
                <a:spcPts val="450"/>
              </a:spcAft>
            </a:pPr>
            <a:r>
              <a:rPr lang="vi-VN" sz="1500" dirty="0">
                <a:solidFill>
                  <a:srgbClr val="63A0CC">
                    <a:lumMod val="50000"/>
                  </a:srgbClr>
                </a:solidFill>
                <a:cs typeface="Arial" panose="020B0604020202020204" pitchFamily="34" charset="0"/>
              </a:rPr>
              <a:t>- Thu gom, xử lý bao gói thuốc BVTV sau sử dụng theo quy định</a:t>
            </a:r>
            <a:r>
              <a:rPr lang="en-US" sz="1500" dirty="0">
                <a:solidFill>
                  <a:srgbClr val="63A0CC">
                    <a:lumMod val="50000"/>
                  </a:srgbClr>
                </a:solidFill>
                <a:latin typeface="Arial" panose="020B0604020202020204" pitchFamily="34" charset="0"/>
                <a:cs typeface="Arial" panose="020B0604020202020204" pitchFamily="34" charset="0"/>
              </a:rPr>
              <a:t>:  </a:t>
            </a:r>
            <a:r>
              <a:rPr lang="en-US" sz="1500" dirty="0" err="1">
                <a:solidFill>
                  <a:srgbClr val="63A0CC">
                    <a:lumMod val="50000"/>
                  </a:srgbClr>
                </a:solidFill>
                <a:latin typeface="Arial" panose="020B0604020202020204" pitchFamily="34" charset="0"/>
                <a:cs typeface="Arial" panose="020B0604020202020204" pitchFamily="34" charset="0"/>
              </a:rPr>
              <a:t>Luật</a:t>
            </a:r>
            <a:r>
              <a:rPr lang="en-US" sz="1500" dirty="0">
                <a:solidFill>
                  <a:srgbClr val="63A0CC">
                    <a:lumMod val="50000"/>
                  </a:srgbClr>
                </a:solidFill>
                <a:latin typeface="Arial" panose="020B0604020202020204" pitchFamily="34" charset="0"/>
                <a:cs typeface="Arial" panose="020B0604020202020204" pitchFamily="34" charset="0"/>
              </a:rPr>
              <a:t> BVMT 2020 (</a:t>
            </a:r>
            <a:r>
              <a:rPr lang="en-US" sz="1500" dirty="0" err="1">
                <a:solidFill>
                  <a:srgbClr val="63A0CC">
                    <a:lumMod val="50000"/>
                  </a:srgbClr>
                </a:solidFill>
                <a:latin typeface="Arial" panose="020B0604020202020204" pitchFamily="34" charset="0"/>
                <a:cs typeface="Arial" panose="020B0604020202020204" pitchFamily="34" charset="0"/>
              </a:rPr>
              <a:t>khoản</a:t>
            </a:r>
            <a:r>
              <a:rPr lang="en-US" sz="1500" dirty="0">
                <a:solidFill>
                  <a:srgbClr val="63A0CC">
                    <a:lumMod val="50000"/>
                  </a:srgbClr>
                </a:solidFill>
                <a:latin typeface="Arial" panose="020B0604020202020204" pitchFamily="34" charset="0"/>
                <a:cs typeface="Arial" panose="020B0604020202020204" pitchFamily="34" charset="0"/>
              </a:rPr>
              <a:t> 3 </a:t>
            </a:r>
            <a:r>
              <a:rPr lang="en-US" sz="1500" dirty="0" err="1">
                <a:solidFill>
                  <a:srgbClr val="63A0CC">
                    <a:lumMod val="50000"/>
                  </a:srgbClr>
                </a:solidFill>
                <a:latin typeface="Arial" panose="020B0604020202020204" pitchFamily="34" charset="0"/>
                <a:cs typeface="Arial" panose="020B0604020202020204" pitchFamily="34" charset="0"/>
              </a:rPr>
              <a:t>Điều</a:t>
            </a:r>
            <a:r>
              <a:rPr lang="en-US" sz="1500" dirty="0">
                <a:solidFill>
                  <a:srgbClr val="63A0CC">
                    <a:lumMod val="50000"/>
                  </a:srgbClr>
                </a:solidFill>
                <a:latin typeface="Arial" panose="020B0604020202020204" pitchFamily="34" charset="0"/>
                <a:cs typeface="Arial" panose="020B0604020202020204" pitchFamily="34" charset="0"/>
              </a:rPr>
              <a:t> 61).</a:t>
            </a:r>
            <a:endParaRPr lang="vi-VN" sz="1500" dirty="0">
              <a:solidFill>
                <a:srgbClr val="63A0CC">
                  <a:lumMod val="50000"/>
                </a:srgbClr>
              </a:solidFill>
              <a:cs typeface="Arial" panose="020B0604020202020204" pitchFamily="34" charset="0"/>
            </a:endParaRPr>
          </a:p>
          <a:p>
            <a:pPr algn="just" defTabSz="342900"/>
            <a:endParaRPr lang="en-US" sz="1350" dirty="0">
              <a:solidFill>
                <a:srgbClr val="63A0CC">
                  <a:lumMod val="50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03099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 xmlns:a16="http://schemas.microsoft.com/office/drawing/2014/main" id="{0C0A474B-2917-4A52-B5CA-0C84A2233DCD}"/>
              </a:ext>
            </a:extLst>
          </p:cNvPr>
          <p:cNvSpPr txBox="1">
            <a:spLocks/>
          </p:cNvSpPr>
          <p:nvPr/>
        </p:nvSpPr>
        <p:spPr>
          <a:xfrm>
            <a:off x="89681" y="899108"/>
            <a:ext cx="8925951" cy="440141"/>
          </a:xfrm>
          <a:prstGeom prst="rect">
            <a:avLst/>
          </a:prstGeom>
        </p:spPr>
        <p:txBody>
          <a:bodyPr vert="horz" lIns="68580" tIns="34290" rIns="68580" bIns="34290" rtlCol="0" anchor="ctr">
            <a:normAutofit lnSpcReduction="10000"/>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xã</a:t>
            </a:r>
            <a:r>
              <a:rPr lang="en-US" sz="1800" b="1" dirty="0">
                <a:solidFill>
                  <a:srgbClr val="002060"/>
                </a:solidFill>
                <a:latin typeface="Arial" panose="020B0604020202020204" pitchFamily="34" charset="0"/>
                <a:cs typeface="Arial" panose="020B0604020202020204" pitchFamily="34" charset="0"/>
              </a:rPr>
              <a:t> NÂNG CAO </a:t>
            </a:r>
            <a:r>
              <a:rPr lang="en-US" sz="1800" b="1" dirty="0">
                <a:solidFill>
                  <a:srgbClr val="FF0000"/>
                </a:solidFill>
                <a:latin typeface="Arial" panose="020B0604020202020204" pitchFamily="34" charset="0"/>
                <a:cs typeface="Arial" panose="020B0604020202020204" pitchFamily="34" charset="0"/>
              </a:rPr>
              <a:t>(</a:t>
            </a:r>
            <a:r>
              <a:rPr lang="en-US" sz="1800" b="1" dirty="0" err="1">
                <a:solidFill>
                  <a:srgbClr val="FF0000"/>
                </a:solidFill>
                <a:latin typeface="Arial" panose="020B0604020202020204" pitchFamily="34" charset="0"/>
                <a:cs typeface="Arial" panose="020B0604020202020204" pitchFamily="34" charset="0"/>
              </a:rPr>
              <a:t>Đồng</a:t>
            </a:r>
            <a:r>
              <a:rPr lang="en-US" sz="1800" b="1" dirty="0">
                <a:solidFill>
                  <a:srgbClr val="FF0000"/>
                </a:solidFill>
                <a:latin typeface="Arial" panose="020B0604020202020204" pitchFamily="34" charset="0"/>
                <a:cs typeface="Arial" panose="020B0604020202020204" pitchFamily="34" charset="0"/>
              </a:rPr>
              <a:t> </a:t>
            </a:r>
            <a:r>
              <a:rPr lang="en-US" sz="1800" b="1" dirty="0" err="1">
                <a:solidFill>
                  <a:srgbClr val="FF0000"/>
                </a:solidFill>
                <a:latin typeface="Arial" panose="020B0604020202020204" pitchFamily="34" charset="0"/>
                <a:cs typeface="Arial" panose="020B0604020202020204" pitchFamily="34" charset="0"/>
              </a:rPr>
              <a:t>bằng</a:t>
            </a:r>
            <a:r>
              <a:rPr lang="en-US" sz="1800" b="1" dirty="0">
                <a:solidFill>
                  <a:srgbClr val="FF0000"/>
                </a:solidFill>
                <a:latin typeface="Arial" panose="020B0604020202020204" pitchFamily="34" charset="0"/>
                <a:cs typeface="Arial" panose="020B0604020202020204" pitchFamily="34" charset="0"/>
              </a:rPr>
              <a:t> </a:t>
            </a:r>
            <a:r>
              <a:rPr lang="en-US" sz="1800" b="1" dirty="0" err="1">
                <a:solidFill>
                  <a:srgbClr val="FF0000"/>
                </a:solidFill>
                <a:latin typeface="Arial" panose="020B0604020202020204" pitchFamily="34" charset="0"/>
                <a:cs typeface="Arial" panose="020B0604020202020204" pitchFamily="34" charset="0"/>
              </a:rPr>
              <a:t>sông</a:t>
            </a:r>
            <a:r>
              <a:rPr lang="en-US" sz="1800" b="1" dirty="0">
                <a:solidFill>
                  <a:srgbClr val="FF0000"/>
                </a:solidFill>
                <a:latin typeface="Arial" panose="020B0604020202020204" pitchFamily="34" charset="0"/>
                <a:cs typeface="Arial" panose="020B0604020202020204" pitchFamily="34" charset="0"/>
              </a:rPr>
              <a:t> </a:t>
            </a:r>
            <a:r>
              <a:rPr lang="en-US" sz="1800" b="1" dirty="0" err="1">
                <a:solidFill>
                  <a:srgbClr val="FF0000"/>
                </a:solidFill>
                <a:latin typeface="Arial" panose="020B0604020202020204" pitchFamily="34" charset="0"/>
                <a:cs typeface="Arial" panose="020B0604020202020204" pitchFamily="34" charset="0"/>
              </a:rPr>
              <a:t>Cửu</a:t>
            </a:r>
            <a:r>
              <a:rPr lang="en-US" sz="1800" b="1" dirty="0">
                <a:solidFill>
                  <a:srgbClr val="FF0000"/>
                </a:solidFill>
                <a:latin typeface="Arial" panose="020B0604020202020204" pitchFamily="34" charset="0"/>
                <a:cs typeface="Arial" panose="020B0604020202020204" pitchFamily="34" charset="0"/>
              </a:rPr>
              <a:t> Long)</a:t>
            </a:r>
          </a:p>
          <a:p>
            <a:pPr algn="ctr"/>
            <a:r>
              <a:rPr lang="en-US" sz="1125" b="1" dirty="0">
                <a:solidFill>
                  <a:srgbClr val="FF0000"/>
                </a:solidFill>
                <a:latin typeface="Arial (Body)"/>
                <a:cs typeface="Arial" panose="020B0604020202020204" pitchFamily="34" charset="0"/>
              </a:rPr>
              <a:t>(</a:t>
            </a:r>
            <a:r>
              <a:rPr lang="en-US" sz="1125" b="1" dirty="0" err="1">
                <a:solidFill>
                  <a:srgbClr val="FF0000"/>
                </a:solidFill>
                <a:latin typeface="Arial (Body)"/>
                <a:cs typeface="Arial" panose="020B0604020202020204" pitchFamily="34" charset="0"/>
              </a:rPr>
              <a:t>Quyết</a:t>
            </a:r>
            <a:r>
              <a:rPr lang="en-US" sz="1125" b="1" dirty="0">
                <a:solidFill>
                  <a:srgbClr val="FF0000"/>
                </a:solidFill>
                <a:latin typeface="Arial (Body)"/>
                <a:cs typeface="Arial" panose="020B0604020202020204" pitchFamily="34" charset="0"/>
              </a:rPr>
              <a:t> </a:t>
            </a:r>
            <a:r>
              <a:rPr lang="en-US" sz="1125" b="1" dirty="0" err="1">
                <a:solidFill>
                  <a:srgbClr val="FF0000"/>
                </a:solidFill>
                <a:latin typeface="Arial (Body)"/>
                <a:cs typeface="Arial" panose="020B0604020202020204" pitchFamily="34" charset="0"/>
              </a:rPr>
              <a:t>định</a:t>
            </a:r>
            <a:r>
              <a:rPr lang="en-US" sz="1125" b="1" dirty="0">
                <a:solidFill>
                  <a:srgbClr val="FF0000"/>
                </a:solidFill>
                <a:latin typeface="Arial (Body)"/>
                <a:cs typeface="Arial" panose="020B0604020202020204" pitchFamily="34" charset="0"/>
              </a:rPr>
              <a:t> </a:t>
            </a:r>
            <a:r>
              <a:rPr lang="en-US" sz="1125" b="1" dirty="0" err="1">
                <a:solidFill>
                  <a:srgbClr val="FF0000"/>
                </a:solidFill>
                <a:latin typeface="Arial (Body)"/>
                <a:cs typeface="Arial" panose="020B0604020202020204" pitchFamily="34" charset="0"/>
              </a:rPr>
              <a:t>số</a:t>
            </a:r>
            <a:r>
              <a:rPr lang="en-US" sz="1125" b="1" dirty="0">
                <a:solidFill>
                  <a:srgbClr val="FF0000"/>
                </a:solidFill>
                <a:latin typeface="Arial (Body)"/>
                <a:cs typeface="Arial" panose="020B0604020202020204" pitchFamily="34" charset="0"/>
              </a:rPr>
              <a:t> 318/QĐ-</a:t>
            </a:r>
            <a:r>
              <a:rPr lang="en-US" sz="1125" b="1" dirty="0" err="1">
                <a:solidFill>
                  <a:srgbClr val="FF0000"/>
                </a:solidFill>
                <a:latin typeface="Arial (Body)"/>
                <a:cs typeface="Arial" panose="020B0604020202020204" pitchFamily="34" charset="0"/>
              </a:rPr>
              <a:t>TTg</a:t>
            </a:r>
            <a:r>
              <a:rPr lang="en-US" sz="1125" b="1" dirty="0">
                <a:solidFill>
                  <a:srgbClr val="FF0000"/>
                </a:solidFill>
                <a:latin typeface="Arial (Body)"/>
                <a:cs typeface="Arial" panose="020B0604020202020204" pitchFamily="34" charset="0"/>
              </a:rPr>
              <a:t>)</a:t>
            </a:r>
            <a:endParaRPr lang="en-US" sz="1125" b="1" dirty="0">
              <a:solidFill>
                <a:srgbClr val="FF0000"/>
              </a:solidFill>
              <a:latin typeface="Arial" panose="020B0604020202020204" pitchFamily="34" charset="0"/>
              <a:cs typeface="Arial" panose="020B0604020202020204" pitchFamily="34" charset="0"/>
            </a:endParaRPr>
          </a:p>
        </p:txBody>
      </p:sp>
      <p:graphicFrame>
        <p:nvGraphicFramePr>
          <p:cNvPr id="7" name="Table 7">
            <a:extLst>
              <a:ext uri="{FF2B5EF4-FFF2-40B4-BE49-F238E27FC236}">
                <a16:creationId xmlns="" xmlns:a16="http://schemas.microsoft.com/office/drawing/2014/main" id="{3A772F44-B542-4FDF-A2D1-0F39AE683C5C}"/>
              </a:ext>
            </a:extLst>
          </p:cNvPr>
          <p:cNvGraphicFramePr>
            <a:graphicFrameLocks noGrp="1"/>
          </p:cNvGraphicFramePr>
          <p:nvPr>
            <p:extLst/>
          </p:nvPr>
        </p:nvGraphicFramePr>
        <p:xfrm>
          <a:off x="68580" y="1397863"/>
          <a:ext cx="9075420" cy="4703207"/>
        </p:xfrm>
        <a:graphic>
          <a:graphicData uri="http://schemas.openxmlformats.org/drawingml/2006/table">
            <a:tbl>
              <a:tblPr firstRow="1" bandRow="1">
                <a:tableStyleId>{7DF18680-E054-41AD-8BC1-D1AEF772440D}</a:tableStyleId>
              </a:tblPr>
              <a:tblGrid>
                <a:gridCol w="3381203">
                  <a:extLst>
                    <a:ext uri="{9D8B030D-6E8A-4147-A177-3AD203B41FA5}">
                      <a16:colId xmlns="" xmlns:a16="http://schemas.microsoft.com/office/drawing/2014/main" val="3898420393"/>
                    </a:ext>
                  </a:extLst>
                </a:gridCol>
                <a:gridCol w="1153390">
                  <a:extLst>
                    <a:ext uri="{9D8B030D-6E8A-4147-A177-3AD203B41FA5}">
                      <a16:colId xmlns="" xmlns:a16="http://schemas.microsoft.com/office/drawing/2014/main" val="946557889"/>
                    </a:ext>
                  </a:extLst>
                </a:gridCol>
                <a:gridCol w="3426923">
                  <a:extLst>
                    <a:ext uri="{9D8B030D-6E8A-4147-A177-3AD203B41FA5}">
                      <a16:colId xmlns="" xmlns:a16="http://schemas.microsoft.com/office/drawing/2014/main" val="2978818453"/>
                    </a:ext>
                  </a:extLst>
                </a:gridCol>
                <a:gridCol w="1113905">
                  <a:extLst>
                    <a:ext uri="{9D8B030D-6E8A-4147-A177-3AD203B41FA5}">
                      <a16:colId xmlns="" xmlns:a16="http://schemas.microsoft.com/office/drawing/2014/main" val="2191187393"/>
                    </a:ext>
                  </a:extLst>
                </a:gridCol>
              </a:tblGrid>
              <a:tr h="295374">
                <a:tc gridSpan="4">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Tiêu</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chí</a:t>
                      </a:r>
                      <a:r>
                        <a:rPr lang="en-US" sz="1000" dirty="0">
                          <a:solidFill>
                            <a:schemeClr val="accent5">
                              <a:lumMod val="50000"/>
                            </a:schemeClr>
                          </a:solidFill>
                          <a:latin typeface="Arial" panose="020B0604020202020204" pitchFamily="34" charset="0"/>
                          <a:cs typeface="Arial" panose="020B0604020202020204" pitchFamily="34" charset="0"/>
                        </a:rPr>
                        <a:t> 17. </a:t>
                      </a:r>
                      <a:r>
                        <a:rPr lang="en-US" sz="1000" dirty="0" err="1">
                          <a:solidFill>
                            <a:schemeClr val="accent5">
                              <a:lumMod val="50000"/>
                            </a:schemeClr>
                          </a:solidFill>
                          <a:latin typeface="Arial" panose="020B0604020202020204" pitchFamily="34" charset="0"/>
                          <a:cs typeface="Arial" panose="020B0604020202020204" pitchFamily="34" charset="0"/>
                        </a:rPr>
                        <a:t>Tiêu</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chí</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môi</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trường</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hMerge="1">
                  <a:txBody>
                    <a:bodyPr/>
                    <a:lstStyle/>
                    <a:p>
                      <a:endParaRPr lang="en-US" dirty="0"/>
                    </a:p>
                  </a:txBody>
                  <a:tcPr/>
                </a:tc>
                <a:tc hMerge="1">
                  <a:txBody>
                    <a:bodyPr/>
                    <a:lstStyle/>
                    <a:p>
                      <a:pPr algn="ctr"/>
                      <a:endParaRPr lang="en-US" dirty="0">
                        <a:solidFill>
                          <a:schemeClr val="accent5">
                            <a:lumMod val="50000"/>
                          </a:schemeClr>
                        </a:solidFill>
                        <a:latin typeface="Arial" panose="020B0604020202020204" pitchFamily="34" charset="0"/>
                        <a:cs typeface="Arial" panose="020B0604020202020204" pitchFamily="34" charset="0"/>
                      </a:endParaRPr>
                    </a:p>
                  </a:txBody>
                  <a:tcPr/>
                </a:tc>
                <a:tc hMerge="1">
                  <a:txBody>
                    <a:bodyPr/>
                    <a:lstStyle/>
                    <a:p>
                      <a:endParaRPr lang="en-US" dirty="0"/>
                    </a:p>
                  </a:txBody>
                  <a:tcPr/>
                </a:tc>
                <a:extLst>
                  <a:ext uri="{0D108BD9-81ED-4DB2-BD59-A6C34878D82A}">
                    <a16:rowId xmlns="" xmlns:a16="http://schemas.microsoft.com/office/drawing/2014/main" val="169079890"/>
                  </a:ext>
                </a:extLst>
              </a:tr>
              <a:tr h="926525">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17.1. </a:t>
                      </a:r>
                      <a:r>
                        <a:rPr lang="en-US" sz="1200" kern="1200" dirty="0" err="1" smtClean="0">
                          <a:solidFill>
                            <a:schemeClr val="accent5">
                              <a:lumMod val="50000"/>
                            </a:schemeClr>
                          </a:solidFill>
                          <a:latin typeface="Arial (Body)"/>
                          <a:ea typeface="+mn-ea"/>
                          <a:cs typeface="Arial" panose="020B0604020202020204" pitchFamily="34" charset="0"/>
                        </a:rPr>
                        <a:t>Khu</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kinh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doanh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dịch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vụ</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chăn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nuôi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giết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mổ</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gia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súc</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gia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cầm</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nuôi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trồng</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thủy</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sản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có</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hạ</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tầng</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kỹ</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thuật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về</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bảo</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vệ</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môi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trường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smtClean="0">
                          <a:solidFill>
                            <a:schemeClr val="accent5">
                              <a:lumMod val="50000"/>
                            </a:schemeClr>
                          </a:solidFill>
                          <a:latin typeface="Arial (Body)"/>
                          <a:ea typeface="+mn-ea"/>
                          <a:cs typeface="Arial" panose="020B0604020202020204" pitchFamily="34" charset="0"/>
                        </a:rPr>
                        <a:t>100%</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17.7. Tỷ lệ chất thải hữu cơ, phụ phẩm nông nghiệp được thu gom, tái sử dụng và tái chế thành nguyên liệu, nhiên liệu và các sản phẩm thân thiện với môi trường </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≥80%</a:t>
                      </a:r>
                    </a:p>
                  </a:txBody>
                  <a:tcPr marL="68580" marR="68580" marT="34290" marB="34290"/>
                </a:tc>
                <a:extLst>
                  <a:ext uri="{0D108BD9-81ED-4DB2-BD59-A6C34878D82A}">
                    <a16:rowId xmlns="" xmlns:a16="http://schemas.microsoft.com/office/drawing/2014/main" val="861648902"/>
                  </a:ext>
                </a:extLst>
              </a:tr>
              <a:tr h="712712">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17.2. Tỷ lệ cơ sở sản xuất - kinh doanh, nuôi trồng thủy sản, làng nghề đảm bảo quy định về bảo vệ môi trường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100%</a:t>
                      </a: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17.8. Tỷ lệ cơ sở chăn nuôi bảo đảm các quy định về vệ sinh thú y, chăn nuôi và bảo vệ môi trường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≥85%</a:t>
                      </a:r>
                    </a:p>
                  </a:txBody>
                  <a:tcPr marL="68580" marR="68580" marT="34290" marB="34290"/>
                </a:tc>
                <a:extLst>
                  <a:ext uri="{0D108BD9-81ED-4DB2-BD59-A6C34878D82A}">
                    <a16:rowId xmlns="" xmlns:a16="http://schemas.microsoft.com/office/drawing/2014/main" val="565909600"/>
                  </a:ext>
                </a:extLst>
              </a:tr>
              <a:tr h="664592">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17.3. </a:t>
                      </a:r>
                      <a:r>
                        <a:rPr lang="en-US" sz="1200" kern="1200" dirty="0" err="1" smtClean="0">
                          <a:solidFill>
                            <a:schemeClr val="accent5">
                              <a:lumMod val="50000"/>
                            </a:schemeClr>
                          </a:solidFill>
                          <a:latin typeface="Arial (Body)"/>
                          <a:ea typeface="+mn-ea"/>
                          <a:cs typeface="Arial" panose="020B0604020202020204" pitchFamily="34" charset="0"/>
                        </a:rPr>
                        <a:t>Tỷ</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lệ</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chất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thải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rắn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sinh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hoạt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và</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chất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thải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rắn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không</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nguy</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hại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trên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bàn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được</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thu</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gom</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xử</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lý</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theo</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quy</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định</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a:t>
                      </a:r>
                      <a:r>
                        <a:rPr lang="en-US" sz="1200" kern="1200" dirty="0" smtClean="0">
                          <a:solidFill>
                            <a:schemeClr val="accent5">
                              <a:lumMod val="50000"/>
                            </a:schemeClr>
                          </a:solidFill>
                          <a:latin typeface="Arial (Body)"/>
                          <a:ea typeface="+mn-ea"/>
                          <a:cs typeface="Arial" panose="020B0604020202020204" pitchFamily="34" charset="0"/>
                        </a:rPr>
                        <a:t>95%</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17.9. Nghĩa trang, cơ sở hỏa táng (nếu có) đáp ứng các quy định của pháp luật và theo quy hoạch</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UBND </a:t>
                      </a:r>
                      <a:r>
                        <a:rPr lang="en-US" sz="1200" kern="1200" dirty="0" err="1">
                          <a:solidFill>
                            <a:schemeClr val="accent5">
                              <a:lumMod val="50000"/>
                            </a:schemeClr>
                          </a:solidFill>
                          <a:latin typeface="Arial (Body)"/>
                          <a:ea typeface="+mn-ea"/>
                          <a:cs typeface="Arial" panose="020B0604020202020204" pitchFamily="34" charset="0"/>
                        </a:rPr>
                        <a:t>cấp</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tỉnh</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quy</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định</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1458426163"/>
                  </a:ext>
                </a:extLst>
              </a:tr>
              <a:tr h="712712">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17.4. Tỷ lệ hộ gia đình thực hiện thu gom, xử lý nước thải sinh hoạt bằng biện pháp phù hợp, hiệu quả</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smtClean="0">
                          <a:solidFill>
                            <a:schemeClr val="accent5">
                              <a:lumMod val="50000"/>
                            </a:schemeClr>
                          </a:solidFill>
                          <a:latin typeface="Arial (Body)"/>
                          <a:ea typeface="+mn-ea"/>
                          <a:cs typeface="Arial" panose="020B0604020202020204" pitchFamily="34" charset="0"/>
                        </a:rPr>
                        <a:t>≥35%</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just"/>
                      <a:r>
                        <a:rPr lang="en-US" sz="1200" kern="1200" dirty="0">
                          <a:solidFill>
                            <a:schemeClr val="accent5">
                              <a:lumMod val="50000"/>
                            </a:schemeClr>
                          </a:solidFill>
                          <a:latin typeface="Arial (Body)"/>
                          <a:ea typeface="+mn-ea"/>
                          <a:cs typeface="Arial" panose="020B0604020202020204" pitchFamily="34" charset="0"/>
                        </a:rPr>
                        <a:t>17.10. </a:t>
                      </a:r>
                      <a:r>
                        <a:rPr lang="en-US" sz="1200" kern="1200" dirty="0" err="1">
                          <a:solidFill>
                            <a:schemeClr val="accent5">
                              <a:lumMod val="50000"/>
                            </a:schemeClr>
                          </a:solidFill>
                          <a:latin typeface="Arial (Body)"/>
                          <a:ea typeface="+mn-ea"/>
                          <a:cs typeface="Arial" panose="020B0604020202020204" pitchFamily="34" charset="0"/>
                        </a:rPr>
                        <a:t>Tỷ</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lệ</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sử</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dụng</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hình</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thức</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hỏa</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táng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smtClean="0">
                          <a:solidFill>
                            <a:schemeClr val="accent5">
                              <a:lumMod val="50000"/>
                            </a:schemeClr>
                          </a:solidFill>
                          <a:latin typeface="Arial (Body)"/>
                          <a:ea typeface="+mn-ea"/>
                          <a:cs typeface="Arial" panose="020B0604020202020204" pitchFamily="34" charset="0"/>
                        </a:rPr>
                        <a:t>≥10%</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122667074"/>
                  </a:ext>
                </a:extLst>
              </a:tr>
              <a:tr h="464770">
                <a:tc>
                  <a:txBody>
                    <a:bodyPr/>
                    <a:lstStyle/>
                    <a:p>
                      <a:pPr algn="just"/>
                      <a:r>
                        <a:rPr lang="en-US" sz="1200" kern="1200" dirty="0">
                          <a:solidFill>
                            <a:schemeClr val="accent5">
                              <a:lumMod val="50000"/>
                            </a:schemeClr>
                          </a:solidFill>
                          <a:latin typeface="Arial (Body)"/>
                          <a:ea typeface="+mn-ea"/>
                          <a:cs typeface="Arial" panose="020B0604020202020204" pitchFamily="34" charset="0"/>
                        </a:rPr>
                        <a:t>17.5. </a:t>
                      </a:r>
                      <a:r>
                        <a:rPr lang="en-US" sz="1200" kern="1200" dirty="0" err="1">
                          <a:solidFill>
                            <a:schemeClr val="accent5">
                              <a:lumMod val="50000"/>
                            </a:schemeClr>
                          </a:solidFill>
                          <a:latin typeface="Arial (Body)"/>
                          <a:ea typeface="+mn-ea"/>
                          <a:cs typeface="Arial" panose="020B0604020202020204" pitchFamily="34" charset="0"/>
                        </a:rPr>
                        <a:t>Tỷ</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lệ</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hộ</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gia</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đình</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thực</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hiện</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phân</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loại</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chất</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thải</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rắn</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tại</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nguồn</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≥50% </a:t>
                      </a: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17.11. Đất cây xanh sử dụng công cộng tại điểm dân cư nông thôn </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vi-VN" sz="1200" kern="1200" dirty="0">
                          <a:solidFill>
                            <a:schemeClr val="accent5">
                              <a:lumMod val="50000"/>
                            </a:schemeClr>
                          </a:solidFill>
                          <a:latin typeface="Arial (Body)"/>
                          <a:ea typeface="+mn-ea"/>
                          <a:cs typeface="Arial" panose="020B0604020202020204" pitchFamily="34" charset="0"/>
                        </a:rPr>
                        <a:t>≥4m2/người</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3737568327"/>
                  </a:ext>
                </a:extLst>
              </a:tr>
              <a:tr h="926525">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17.6. Tỷ lệ chất thải rắn nguy hại phát sinh trên địa bàn được thu gom, vận chuyển và xử lý đáp ứng các yêu cầu về bảo vệ môi trường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100%</a:t>
                      </a:r>
                    </a:p>
                  </a:txBody>
                  <a:tcPr marL="68580" marR="68580" marT="34290" marB="34290"/>
                </a:tc>
                <a:tc>
                  <a:txBody>
                    <a:bodyPr/>
                    <a:lstStyle/>
                    <a:p>
                      <a:r>
                        <a:rPr lang="en-US" sz="1200" kern="1200" dirty="0" smtClean="0">
                          <a:solidFill>
                            <a:schemeClr val="accent5">
                              <a:lumMod val="50000"/>
                            </a:schemeClr>
                          </a:solidFill>
                          <a:latin typeface="Arial (Body)"/>
                          <a:ea typeface="+mn-ea"/>
                          <a:cs typeface="Arial" panose="020B0604020202020204" pitchFamily="34" charset="0"/>
                        </a:rPr>
                        <a:t>17.12. </a:t>
                      </a:r>
                      <a:r>
                        <a:rPr lang="en-US" sz="1200" kern="1200" dirty="0" err="1" smtClean="0">
                          <a:solidFill>
                            <a:schemeClr val="accent5">
                              <a:lumMod val="50000"/>
                            </a:schemeClr>
                          </a:solidFill>
                          <a:latin typeface="Arial (Body)"/>
                          <a:ea typeface="+mn-ea"/>
                          <a:cs typeface="Arial" panose="020B0604020202020204" pitchFamily="34" charset="0"/>
                        </a:rPr>
                        <a:t>Tỷ</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lệ</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chất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thải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nhựa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phát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sinh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trên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bàn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được</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thu</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gom</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tái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sử</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dụng</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tái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chế</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xử</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lý</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theo</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quy</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định</a:t>
                      </a:r>
                      <a:r>
                        <a:rPr lang="en-US" sz="1200" kern="1200" dirty="0" smtClean="0">
                          <a:solidFill>
                            <a:schemeClr val="accent5">
                              <a:lumMod val="50000"/>
                            </a:schemeClr>
                          </a:solidFill>
                          <a:latin typeface="Arial (Body)"/>
                          <a:ea typeface="+mn-ea"/>
                          <a:cs typeface="Arial" panose="020B0604020202020204" pitchFamily="34" charset="0"/>
                        </a:rPr>
                        <a:t> </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smtClean="0">
                          <a:solidFill>
                            <a:schemeClr val="accent5">
                              <a:lumMod val="50000"/>
                            </a:schemeClr>
                          </a:solidFill>
                          <a:latin typeface="Arial (Body)"/>
                          <a:ea typeface="+mn-ea"/>
                          <a:cs typeface="Arial" panose="020B0604020202020204" pitchFamily="34" charset="0"/>
                        </a:rPr>
                        <a:t>≥70%</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2041140768"/>
                  </a:ext>
                </a:extLst>
              </a:tr>
            </a:tbl>
          </a:graphicData>
        </a:graphic>
      </p:graphicFrame>
    </p:spTree>
    <p:extLst>
      <p:ext uri="{BB962C8B-B14F-4D97-AF65-F5344CB8AC3E}">
        <p14:creationId xmlns:p14="http://schemas.microsoft.com/office/powerpoint/2010/main" val="14635877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6461BD78-03E9-48E1-8D0A-3E48A8D385B5}"/>
              </a:ext>
            </a:extLst>
          </p:cNvPr>
          <p:cNvSpPr txBox="1">
            <a:spLocks/>
          </p:cNvSpPr>
          <p:nvPr/>
        </p:nvSpPr>
        <p:spPr>
          <a:xfrm>
            <a:off x="89681" y="899108"/>
            <a:ext cx="8925951" cy="440141"/>
          </a:xfrm>
          <a:prstGeom prst="rect">
            <a:avLst/>
          </a:prstGeom>
        </p:spPr>
        <p:txBody>
          <a:bodyPr vert="horz" lIns="68580" tIns="34290" rIns="68580" bIns="34290" rtlCol="0" anchor="ctr">
            <a:normAutofit lnSpcReduction="10000"/>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xã</a:t>
            </a:r>
            <a:r>
              <a:rPr lang="en-US" sz="1800" b="1" dirty="0">
                <a:solidFill>
                  <a:srgbClr val="002060"/>
                </a:solidFill>
                <a:latin typeface="Arial" panose="020B0604020202020204" pitchFamily="34" charset="0"/>
                <a:cs typeface="Arial" panose="020B0604020202020204" pitchFamily="34" charset="0"/>
              </a:rPr>
              <a:t> NÂNG CAO </a:t>
            </a:r>
            <a:r>
              <a:rPr lang="en-US" sz="1800" b="1" dirty="0">
                <a:solidFill>
                  <a:srgbClr val="FF0000"/>
                </a:solidFill>
                <a:latin typeface="Arial" panose="020B0604020202020204" pitchFamily="34" charset="0"/>
                <a:cs typeface="Arial" panose="020B0604020202020204" pitchFamily="34" charset="0"/>
              </a:rPr>
              <a:t>(</a:t>
            </a:r>
            <a:r>
              <a:rPr lang="en-US" sz="1800" b="1" dirty="0" err="1">
                <a:solidFill>
                  <a:srgbClr val="FF0000"/>
                </a:solidFill>
                <a:latin typeface="Arial" panose="020B0604020202020204" pitchFamily="34" charset="0"/>
                <a:cs typeface="Arial" panose="020B0604020202020204" pitchFamily="34" charset="0"/>
              </a:rPr>
              <a:t>Đồng</a:t>
            </a:r>
            <a:r>
              <a:rPr lang="en-US" sz="1800" b="1" dirty="0">
                <a:solidFill>
                  <a:srgbClr val="FF0000"/>
                </a:solidFill>
                <a:latin typeface="Arial" panose="020B0604020202020204" pitchFamily="34" charset="0"/>
                <a:cs typeface="Arial" panose="020B0604020202020204" pitchFamily="34" charset="0"/>
              </a:rPr>
              <a:t> </a:t>
            </a:r>
            <a:r>
              <a:rPr lang="en-US" sz="1800" b="1" dirty="0" err="1">
                <a:solidFill>
                  <a:srgbClr val="FF0000"/>
                </a:solidFill>
                <a:latin typeface="Arial" panose="020B0604020202020204" pitchFamily="34" charset="0"/>
                <a:cs typeface="Arial" panose="020B0604020202020204" pitchFamily="34" charset="0"/>
              </a:rPr>
              <a:t>bằng</a:t>
            </a:r>
            <a:r>
              <a:rPr lang="en-US" sz="1800" b="1" dirty="0">
                <a:solidFill>
                  <a:srgbClr val="FF0000"/>
                </a:solidFill>
                <a:latin typeface="Arial" panose="020B0604020202020204" pitchFamily="34" charset="0"/>
                <a:cs typeface="Arial" panose="020B0604020202020204" pitchFamily="34" charset="0"/>
              </a:rPr>
              <a:t> </a:t>
            </a:r>
            <a:r>
              <a:rPr lang="en-US" sz="1800" b="1" dirty="0" err="1">
                <a:solidFill>
                  <a:srgbClr val="FF0000"/>
                </a:solidFill>
                <a:latin typeface="Arial" panose="020B0604020202020204" pitchFamily="34" charset="0"/>
                <a:cs typeface="Arial" panose="020B0604020202020204" pitchFamily="34" charset="0"/>
              </a:rPr>
              <a:t>sông</a:t>
            </a:r>
            <a:r>
              <a:rPr lang="en-US" sz="1800" b="1" dirty="0">
                <a:solidFill>
                  <a:srgbClr val="FF0000"/>
                </a:solidFill>
                <a:latin typeface="Arial" panose="020B0604020202020204" pitchFamily="34" charset="0"/>
                <a:cs typeface="Arial" panose="020B0604020202020204" pitchFamily="34" charset="0"/>
              </a:rPr>
              <a:t> </a:t>
            </a:r>
            <a:r>
              <a:rPr lang="en-US" sz="1800" b="1" dirty="0" err="1">
                <a:solidFill>
                  <a:srgbClr val="FF0000"/>
                </a:solidFill>
                <a:latin typeface="Arial" panose="020B0604020202020204" pitchFamily="34" charset="0"/>
                <a:cs typeface="Arial" panose="020B0604020202020204" pitchFamily="34" charset="0"/>
              </a:rPr>
              <a:t>Cửu</a:t>
            </a:r>
            <a:r>
              <a:rPr lang="en-US" sz="1800" b="1" dirty="0">
                <a:solidFill>
                  <a:srgbClr val="FF0000"/>
                </a:solidFill>
                <a:latin typeface="Arial" panose="020B0604020202020204" pitchFamily="34" charset="0"/>
                <a:cs typeface="Arial" panose="020B0604020202020204" pitchFamily="34" charset="0"/>
              </a:rPr>
              <a:t> Long)</a:t>
            </a:r>
          </a:p>
          <a:p>
            <a:pPr algn="ctr"/>
            <a:r>
              <a:rPr lang="en-US" sz="1125" b="1" dirty="0">
                <a:solidFill>
                  <a:srgbClr val="FF0000"/>
                </a:solidFill>
                <a:latin typeface="Arial (Body)"/>
                <a:cs typeface="Arial" panose="020B0604020202020204" pitchFamily="34" charset="0"/>
              </a:rPr>
              <a:t>(</a:t>
            </a:r>
            <a:r>
              <a:rPr lang="en-US" sz="1125" b="1" dirty="0" err="1">
                <a:solidFill>
                  <a:srgbClr val="FF0000"/>
                </a:solidFill>
                <a:latin typeface="Arial (Body)"/>
                <a:cs typeface="Arial" panose="020B0604020202020204" pitchFamily="34" charset="0"/>
              </a:rPr>
              <a:t>Quyết</a:t>
            </a:r>
            <a:r>
              <a:rPr lang="en-US" sz="1125" b="1" dirty="0">
                <a:solidFill>
                  <a:srgbClr val="FF0000"/>
                </a:solidFill>
                <a:latin typeface="Arial (Body)"/>
                <a:cs typeface="Arial" panose="020B0604020202020204" pitchFamily="34" charset="0"/>
              </a:rPr>
              <a:t> </a:t>
            </a:r>
            <a:r>
              <a:rPr lang="en-US" sz="1125" b="1" dirty="0" err="1">
                <a:solidFill>
                  <a:srgbClr val="FF0000"/>
                </a:solidFill>
                <a:latin typeface="Arial (Body)"/>
                <a:cs typeface="Arial" panose="020B0604020202020204" pitchFamily="34" charset="0"/>
              </a:rPr>
              <a:t>định</a:t>
            </a:r>
            <a:r>
              <a:rPr lang="en-US" sz="1125" b="1" dirty="0">
                <a:solidFill>
                  <a:srgbClr val="FF0000"/>
                </a:solidFill>
                <a:latin typeface="Arial (Body)"/>
                <a:cs typeface="Arial" panose="020B0604020202020204" pitchFamily="34" charset="0"/>
              </a:rPr>
              <a:t> </a:t>
            </a:r>
            <a:r>
              <a:rPr lang="en-US" sz="1125" b="1" dirty="0" err="1">
                <a:solidFill>
                  <a:srgbClr val="FF0000"/>
                </a:solidFill>
                <a:latin typeface="Arial (Body)"/>
                <a:cs typeface="Arial" panose="020B0604020202020204" pitchFamily="34" charset="0"/>
              </a:rPr>
              <a:t>số</a:t>
            </a:r>
            <a:r>
              <a:rPr lang="en-US" sz="1125" b="1" dirty="0">
                <a:solidFill>
                  <a:srgbClr val="FF0000"/>
                </a:solidFill>
                <a:latin typeface="Arial (Body)"/>
                <a:cs typeface="Arial" panose="020B0604020202020204" pitchFamily="34" charset="0"/>
              </a:rPr>
              <a:t> 318/QĐ-</a:t>
            </a:r>
            <a:r>
              <a:rPr lang="en-US" sz="1125" b="1" dirty="0" err="1">
                <a:solidFill>
                  <a:srgbClr val="FF0000"/>
                </a:solidFill>
                <a:latin typeface="Arial (Body)"/>
                <a:cs typeface="Arial" panose="020B0604020202020204" pitchFamily="34" charset="0"/>
              </a:rPr>
              <a:t>TTg</a:t>
            </a:r>
            <a:r>
              <a:rPr lang="en-US" sz="1125" b="1" dirty="0">
                <a:solidFill>
                  <a:srgbClr val="FF0000"/>
                </a:solidFill>
                <a:latin typeface="Arial (Body)"/>
                <a:cs typeface="Arial" panose="020B0604020202020204" pitchFamily="34" charset="0"/>
              </a:rPr>
              <a:t>)</a:t>
            </a:r>
            <a:endParaRPr lang="en-US" sz="1125" b="1" dirty="0">
              <a:solidFill>
                <a:srgbClr val="FF0000"/>
              </a:solidFill>
              <a:latin typeface="Arial" panose="020B0604020202020204" pitchFamily="34" charset="0"/>
              <a:cs typeface="Arial" panose="020B0604020202020204" pitchFamily="34" charset="0"/>
            </a:endParaRPr>
          </a:p>
        </p:txBody>
      </p:sp>
      <p:graphicFrame>
        <p:nvGraphicFramePr>
          <p:cNvPr id="5" name="Table 7">
            <a:extLst>
              <a:ext uri="{FF2B5EF4-FFF2-40B4-BE49-F238E27FC236}">
                <a16:creationId xmlns="" xmlns:a16="http://schemas.microsoft.com/office/drawing/2014/main" id="{674E4E8F-13A1-4148-AD32-AFA3BD3ECB48}"/>
              </a:ext>
            </a:extLst>
          </p:cNvPr>
          <p:cNvGraphicFramePr>
            <a:graphicFrameLocks noGrp="1"/>
          </p:cNvGraphicFramePr>
          <p:nvPr>
            <p:extLst/>
          </p:nvPr>
        </p:nvGraphicFramePr>
        <p:xfrm>
          <a:off x="-14547" y="1577416"/>
          <a:ext cx="9158547" cy="4745066"/>
        </p:xfrm>
        <a:graphic>
          <a:graphicData uri="http://schemas.openxmlformats.org/drawingml/2006/table">
            <a:tbl>
              <a:tblPr firstRow="1" bandRow="1">
                <a:tableStyleId>{7DF18680-E054-41AD-8BC1-D1AEF772440D}</a:tableStyleId>
              </a:tblPr>
              <a:tblGrid>
                <a:gridCol w="3464330">
                  <a:extLst>
                    <a:ext uri="{9D8B030D-6E8A-4147-A177-3AD203B41FA5}">
                      <a16:colId xmlns="" xmlns:a16="http://schemas.microsoft.com/office/drawing/2014/main" val="3898420393"/>
                    </a:ext>
                  </a:extLst>
                </a:gridCol>
                <a:gridCol w="1153390">
                  <a:extLst>
                    <a:ext uri="{9D8B030D-6E8A-4147-A177-3AD203B41FA5}">
                      <a16:colId xmlns="" xmlns:a16="http://schemas.microsoft.com/office/drawing/2014/main" val="946557889"/>
                    </a:ext>
                  </a:extLst>
                </a:gridCol>
                <a:gridCol w="3426923">
                  <a:extLst>
                    <a:ext uri="{9D8B030D-6E8A-4147-A177-3AD203B41FA5}">
                      <a16:colId xmlns="" xmlns:a16="http://schemas.microsoft.com/office/drawing/2014/main" val="2978818453"/>
                    </a:ext>
                  </a:extLst>
                </a:gridCol>
                <a:gridCol w="1113905">
                  <a:extLst>
                    <a:ext uri="{9D8B030D-6E8A-4147-A177-3AD203B41FA5}">
                      <a16:colId xmlns="" xmlns:a16="http://schemas.microsoft.com/office/drawing/2014/main" val="2191187393"/>
                    </a:ext>
                  </a:extLst>
                </a:gridCol>
              </a:tblGrid>
              <a:tr h="331003">
                <a:tc gridSpan="4">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Tiêu</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chí</a:t>
                      </a:r>
                      <a:r>
                        <a:rPr lang="en-US" sz="1000" dirty="0">
                          <a:solidFill>
                            <a:schemeClr val="accent5">
                              <a:lumMod val="50000"/>
                            </a:schemeClr>
                          </a:solidFill>
                          <a:latin typeface="Arial" panose="020B0604020202020204" pitchFamily="34" charset="0"/>
                          <a:cs typeface="Arial" panose="020B0604020202020204" pitchFamily="34" charset="0"/>
                        </a:rPr>
                        <a:t> 18. </a:t>
                      </a:r>
                      <a:r>
                        <a:rPr lang="en-US" sz="1000" dirty="0" err="1">
                          <a:solidFill>
                            <a:schemeClr val="accent5">
                              <a:lumMod val="50000"/>
                            </a:schemeClr>
                          </a:solidFill>
                          <a:latin typeface="Arial" panose="020B0604020202020204" pitchFamily="34" charset="0"/>
                          <a:cs typeface="Arial" panose="020B0604020202020204" pitchFamily="34" charset="0"/>
                        </a:rPr>
                        <a:t>Chất</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lượng</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môi</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trường</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sống</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hMerge="1">
                  <a:txBody>
                    <a:bodyPr/>
                    <a:lstStyle/>
                    <a:p>
                      <a:endParaRPr lang="en-US" dirty="0"/>
                    </a:p>
                  </a:txBody>
                  <a:tcPr/>
                </a:tc>
                <a:tc hMerge="1">
                  <a:txBody>
                    <a:bodyPr/>
                    <a:lstStyle/>
                    <a:p>
                      <a:pPr algn="ctr"/>
                      <a:endParaRPr lang="en-US" dirty="0">
                        <a:solidFill>
                          <a:schemeClr val="accent5">
                            <a:lumMod val="50000"/>
                          </a:schemeClr>
                        </a:solidFill>
                        <a:latin typeface="Arial" panose="020B0604020202020204" pitchFamily="34" charset="0"/>
                        <a:cs typeface="Arial" panose="020B0604020202020204" pitchFamily="34" charset="0"/>
                      </a:endParaRPr>
                    </a:p>
                  </a:txBody>
                  <a:tcPr/>
                </a:tc>
                <a:tc hMerge="1">
                  <a:txBody>
                    <a:bodyPr/>
                    <a:lstStyle/>
                    <a:p>
                      <a:endParaRPr lang="en-US" dirty="0"/>
                    </a:p>
                  </a:txBody>
                  <a:tcPr/>
                </a:tc>
                <a:extLst>
                  <a:ext uri="{0D108BD9-81ED-4DB2-BD59-A6C34878D82A}">
                    <a16:rowId xmlns="" xmlns:a16="http://schemas.microsoft.com/office/drawing/2014/main" val="169079890"/>
                  </a:ext>
                </a:extLst>
              </a:tr>
              <a:tr h="1038285">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18.1. Tỷ lệ hộ được sử dụng nước sạch theo quy chuẩn từ hệ thống cấp nước tập trung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smtClean="0">
                          <a:solidFill>
                            <a:schemeClr val="accent5">
                              <a:lumMod val="50000"/>
                            </a:schemeClr>
                          </a:solidFill>
                          <a:latin typeface="Arial" panose="020B0604020202020204" pitchFamily="34" charset="0"/>
                          <a:cs typeface="Arial" panose="020B0604020202020204" pitchFamily="34" charset="0"/>
                        </a:rPr>
                        <a:t>≥55</a:t>
                      </a:r>
                      <a:r>
                        <a:rPr lang="en-US" sz="1200" dirty="0">
                          <a:solidFill>
                            <a:schemeClr val="accent5">
                              <a:lumMod val="50000"/>
                            </a:schemeClr>
                          </a:solidFill>
                          <a:latin typeface="Arial" panose="020B0604020202020204" pitchFamily="34" charset="0"/>
                          <a:cs typeface="Arial" panose="020B0604020202020204" pitchFamily="34" charset="0"/>
                        </a:rPr>
                        <a:t>% </a:t>
                      </a: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18.6. </a:t>
                      </a:r>
                      <a:r>
                        <a:rPr lang="en-US" sz="1400" kern="1200" dirty="0" err="1" smtClean="0">
                          <a:solidFill>
                            <a:schemeClr val="dk1"/>
                          </a:solidFill>
                          <a:effectLst/>
                          <a:latin typeface="+mn-lt"/>
                          <a:ea typeface="+mn-ea"/>
                          <a:cs typeface="+mn-cs"/>
                        </a:rPr>
                        <a:t>Tỷ</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lệ</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cơ</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sở</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sơ</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chế</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chế</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biến</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thực</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phẩm</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nông</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lâm</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thủy</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sản</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được</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chứng</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nhận</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về</a:t>
                      </a:r>
                      <a:r>
                        <a:rPr lang="en-US" sz="1400" kern="1200" dirty="0" smtClean="0">
                          <a:solidFill>
                            <a:schemeClr val="dk1"/>
                          </a:solidFill>
                          <a:effectLst/>
                          <a:latin typeface="+mn-lt"/>
                          <a:ea typeface="+mn-ea"/>
                          <a:cs typeface="+mn-cs"/>
                        </a:rPr>
                        <a:t> an </a:t>
                      </a:r>
                      <a:r>
                        <a:rPr lang="en-US" sz="1400" kern="1200" dirty="0" err="1" smtClean="0">
                          <a:solidFill>
                            <a:schemeClr val="dk1"/>
                          </a:solidFill>
                          <a:effectLst/>
                          <a:latin typeface="+mn-lt"/>
                          <a:ea typeface="+mn-ea"/>
                          <a:cs typeface="+mn-cs"/>
                        </a:rPr>
                        <a:t>toàn</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thực</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phẩm</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UBND </a:t>
                      </a:r>
                      <a:r>
                        <a:rPr lang="en-US" sz="1200" dirty="0" err="1">
                          <a:solidFill>
                            <a:schemeClr val="accent5">
                              <a:lumMod val="50000"/>
                            </a:schemeClr>
                          </a:solidFill>
                          <a:latin typeface="Arial" panose="020B0604020202020204" pitchFamily="34" charset="0"/>
                          <a:cs typeface="Arial" panose="020B0604020202020204" pitchFamily="34" charset="0"/>
                        </a:rPr>
                        <a:t>cấp</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tỉnh</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quy</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định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861648902"/>
                  </a:ext>
                </a:extLst>
              </a:tr>
              <a:tr h="798682">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18.2. Cấp nước sinh hoạt đạt chuẩn bình quân đầu người/ngày đêm</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smtClean="0">
                          <a:solidFill>
                            <a:schemeClr val="accent5">
                              <a:lumMod val="50000"/>
                            </a:schemeClr>
                          </a:solidFill>
                          <a:latin typeface="Arial" panose="020B0604020202020204" pitchFamily="34" charset="0"/>
                          <a:cs typeface="Arial" panose="020B0604020202020204" pitchFamily="34" charset="0"/>
                        </a:rPr>
                        <a:t>≥60 </a:t>
                      </a:r>
                      <a:r>
                        <a:rPr lang="en-US" sz="1200" dirty="0" err="1">
                          <a:solidFill>
                            <a:schemeClr val="accent5">
                              <a:lumMod val="50000"/>
                            </a:schemeClr>
                          </a:solidFill>
                          <a:latin typeface="Arial" panose="020B0604020202020204" pitchFamily="34" charset="0"/>
                          <a:cs typeface="Arial" panose="020B0604020202020204" pitchFamily="34" charset="0"/>
                        </a:rPr>
                        <a:t>lít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18.7. Tỷ lệ hộ có nhà tắm, thiết bị chứa nước sinh hoạt hợp vệ sinh, nhà tiêu an toàn và đảm bảo 3 sạch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smtClean="0">
                          <a:solidFill>
                            <a:schemeClr val="accent5">
                              <a:lumMod val="50000"/>
                            </a:schemeClr>
                          </a:solidFill>
                          <a:latin typeface="Arial" panose="020B0604020202020204" pitchFamily="34" charset="0"/>
                          <a:cs typeface="Arial" panose="020B0604020202020204" pitchFamily="34" charset="0"/>
                        </a:rPr>
                        <a:t>≥80%</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565909600"/>
                  </a:ext>
                </a:extLst>
              </a:tr>
              <a:tr h="798682">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18.3. Tỷ lệ công trình cấp nước tập trung có tổ chức quản lý, khai thác hoạt động bền vững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smtClean="0">
                          <a:solidFill>
                            <a:schemeClr val="accent5">
                              <a:lumMod val="50000"/>
                            </a:schemeClr>
                          </a:solidFill>
                          <a:latin typeface="Arial" panose="020B0604020202020204" pitchFamily="34" charset="0"/>
                          <a:cs typeface="Arial" panose="020B0604020202020204" pitchFamily="34" charset="0"/>
                        </a:rPr>
                        <a:t>≥40%</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18.8. </a:t>
                      </a:r>
                      <a:r>
                        <a:rPr lang="en-US" sz="1400" kern="1200" dirty="0" err="1" smtClean="0">
                          <a:solidFill>
                            <a:schemeClr val="dk1"/>
                          </a:solidFill>
                          <a:effectLst/>
                          <a:latin typeface="+mn-lt"/>
                          <a:ea typeface="+mn-ea"/>
                          <a:cs typeface="+mn-cs"/>
                        </a:rPr>
                        <a:t>Tỷ</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lệ</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bãi</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chôn</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lấp</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chất</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thải</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rắn</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sinh</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hoạt</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trên</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địa</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bàn</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đảm</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bảo</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vệ</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sinh</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môi</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trường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extLst>
                  <a:ext uri="{0D108BD9-81ED-4DB2-BD59-A6C34878D82A}">
                    <a16:rowId xmlns="" xmlns:a16="http://schemas.microsoft.com/office/drawing/2014/main" val="122667074"/>
                  </a:ext>
                </a:extLst>
              </a:tr>
              <a:tr h="740129">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18.4. Tỷ lệ chủ thể hộ gia đình và cơ sở sản xuất, kinh doanh thực phẩm hàng năm được tập huấn về an toàn thực phẩm </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3737568327"/>
                  </a:ext>
                </a:extLst>
              </a:tr>
              <a:tr h="1038285">
                <a:tc>
                  <a:txBody>
                    <a:bodyPr/>
                    <a:lstStyle/>
                    <a:p>
                      <a:pPr algn="just"/>
                      <a:r>
                        <a:rPr lang="en-US" sz="1200" dirty="0">
                          <a:solidFill>
                            <a:schemeClr val="accent5">
                              <a:lumMod val="50000"/>
                            </a:schemeClr>
                          </a:solidFill>
                          <a:latin typeface="Arial" panose="020B0604020202020204" pitchFamily="34" charset="0"/>
                          <a:cs typeface="Arial" panose="020B0604020202020204" pitchFamily="34" charset="0"/>
                        </a:rPr>
                        <a:t>18.5. </a:t>
                      </a:r>
                      <a:r>
                        <a:rPr lang="en-US" sz="1200" dirty="0" err="1">
                          <a:solidFill>
                            <a:schemeClr val="accent5">
                              <a:lumMod val="50000"/>
                            </a:schemeClr>
                          </a:solidFill>
                          <a:latin typeface="Arial" panose="020B0604020202020204" pitchFamily="34" charset="0"/>
                          <a:cs typeface="Arial" panose="020B0604020202020204" pitchFamily="34" charset="0"/>
                        </a:rPr>
                        <a:t>Không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để</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xảy</a:t>
                      </a:r>
                      <a:r>
                        <a:rPr lang="en-US" sz="1200" dirty="0">
                          <a:solidFill>
                            <a:schemeClr val="accent5">
                              <a:lumMod val="50000"/>
                            </a:schemeClr>
                          </a:solidFill>
                          <a:latin typeface="Arial" panose="020B0604020202020204" pitchFamily="34" charset="0"/>
                          <a:cs typeface="Arial" panose="020B0604020202020204" pitchFamily="34" charset="0"/>
                        </a:rPr>
                        <a:t> ra </a:t>
                      </a:r>
                      <a:r>
                        <a:rPr lang="en-US" sz="1200" dirty="0" err="1">
                          <a:solidFill>
                            <a:schemeClr val="accent5">
                              <a:lumMod val="50000"/>
                            </a:schemeClr>
                          </a:solidFill>
                          <a:latin typeface="Arial" panose="020B0604020202020204" pitchFamily="34" charset="0"/>
                          <a:cs typeface="Arial" panose="020B0604020202020204" pitchFamily="34" charset="0"/>
                        </a:rPr>
                        <a:t>sự</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cố</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về</a:t>
                      </a:r>
                      <a:r>
                        <a:rPr lang="en-US" sz="1200" dirty="0">
                          <a:solidFill>
                            <a:schemeClr val="accent5">
                              <a:lumMod val="50000"/>
                            </a:schemeClr>
                          </a:solidFill>
                          <a:latin typeface="Arial" panose="020B0604020202020204" pitchFamily="34" charset="0"/>
                          <a:cs typeface="Arial" panose="020B0604020202020204" pitchFamily="34" charset="0"/>
                        </a:rPr>
                        <a:t> an </a:t>
                      </a:r>
                      <a:r>
                        <a:rPr lang="en-US" sz="1200" dirty="0" err="1">
                          <a:solidFill>
                            <a:schemeClr val="accent5">
                              <a:lumMod val="50000"/>
                            </a:schemeClr>
                          </a:solidFill>
                          <a:latin typeface="Arial" panose="020B0604020202020204" pitchFamily="34" charset="0"/>
                          <a:cs typeface="Arial" panose="020B0604020202020204" pitchFamily="34" charset="0"/>
                        </a:rPr>
                        <a:t>toàn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thực</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phẩm</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trên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bàn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thuộc</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phạm</a:t>
                      </a:r>
                      <a:r>
                        <a:rPr lang="en-US" sz="1200" dirty="0">
                          <a:solidFill>
                            <a:schemeClr val="accent5">
                              <a:lumMod val="50000"/>
                            </a:schemeClr>
                          </a:solidFill>
                          <a:latin typeface="Arial" panose="020B0604020202020204" pitchFamily="34" charset="0"/>
                          <a:cs typeface="Arial" panose="020B0604020202020204" pitchFamily="34" charset="0"/>
                        </a:rPr>
                        <a:t> vi </a:t>
                      </a:r>
                      <a:r>
                        <a:rPr lang="en-US" sz="1200" dirty="0" err="1">
                          <a:solidFill>
                            <a:schemeClr val="accent5">
                              <a:lumMod val="50000"/>
                            </a:schemeClr>
                          </a:solidFill>
                          <a:latin typeface="Arial" panose="020B0604020202020204" pitchFamily="34" charset="0"/>
                          <a:cs typeface="Arial" panose="020B0604020202020204" pitchFamily="34" charset="0"/>
                        </a:rPr>
                        <a:t>quản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lý</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của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xã</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Không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2041140768"/>
                  </a:ext>
                </a:extLst>
              </a:tr>
            </a:tbl>
          </a:graphicData>
        </a:graphic>
      </p:graphicFrame>
    </p:spTree>
    <p:extLst>
      <p:ext uri="{BB962C8B-B14F-4D97-AF65-F5344CB8AC3E}">
        <p14:creationId xmlns:p14="http://schemas.microsoft.com/office/powerpoint/2010/main" val="41080268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5">
            <a:extLst>
              <a:ext uri="{FF2B5EF4-FFF2-40B4-BE49-F238E27FC236}">
                <a16:creationId xmlns="" xmlns:a16="http://schemas.microsoft.com/office/drawing/2014/main" id="{549D35E2-1F90-407B-9E07-34E8AEED0A28}"/>
              </a:ext>
            </a:extLst>
          </p:cNvPr>
          <p:cNvGraphicFramePr>
            <a:graphicFrameLocks noGrp="1"/>
          </p:cNvGraphicFramePr>
          <p:nvPr>
            <p:extLst/>
          </p:nvPr>
        </p:nvGraphicFramePr>
        <p:xfrm>
          <a:off x="-8313" y="1270462"/>
          <a:ext cx="9119063" cy="5096590"/>
        </p:xfrm>
        <a:graphic>
          <a:graphicData uri="http://schemas.openxmlformats.org/drawingml/2006/table">
            <a:tbl>
              <a:tblPr firstRow="1" bandRow="1">
                <a:tableStyleId>{7DF18680-E054-41AD-8BC1-D1AEF772440D}</a:tableStyleId>
              </a:tblPr>
              <a:tblGrid>
                <a:gridCol w="3441470">
                  <a:extLst>
                    <a:ext uri="{9D8B030D-6E8A-4147-A177-3AD203B41FA5}">
                      <a16:colId xmlns="" xmlns:a16="http://schemas.microsoft.com/office/drawing/2014/main" val="2811443241"/>
                    </a:ext>
                  </a:extLst>
                </a:gridCol>
                <a:gridCol w="1172095">
                  <a:extLst>
                    <a:ext uri="{9D8B030D-6E8A-4147-A177-3AD203B41FA5}">
                      <a16:colId xmlns="" xmlns:a16="http://schemas.microsoft.com/office/drawing/2014/main" val="3520630339"/>
                    </a:ext>
                  </a:extLst>
                </a:gridCol>
                <a:gridCol w="3541222">
                  <a:extLst>
                    <a:ext uri="{9D8B030D-6E8A-4147-A177-3AD203B41FA5}">
                      <a16:colId xmlns="" xmlns:a16="http://schemas.microsoft.com/office/drawing/2014/main" val="322481627"/>
                    </a:ext>
                  </a:extLst>
                </a:gridCol>
                <a:gridCol w="964277">
                  <a:extLst>
                    <a:ext uri="{9D8B030D-6E8A-4147-A177-3AD203B41FA5}">
                      <a16:colId xmlns="" xmlns:a16="http://schemas.microsoft.com/office/drawing/2014/main" val="3552336834"/>
                    </a:ext>
                  </a:extLst>
                </a:gridCol>
              </a:tblGrid>
              <a:tr h="488642">
                <a:tc gridSpan="2">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Tiêu</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chí</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smtClean="0">
                          <a:solidFill>
                            <a:schemeClr val="accent5">
                              <a:lumMod val="50000"/>
                            </a:schemeClr>
                          </a:solidFill>
                          <a:latin typeface="Arial" panose="020B0604020202020204" pitchFamily="34" charset="0"/>
                          <a:cs typeface="Arial" panose="020B0604020202020204" pitchFamily="34" charset="0"/>
                        </a:rPr>
                        <a:t>17</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Môi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trường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a:solidFill>
                            <a:srgbClr val="FF0000"/>
                          </a:solidFill>
                          <a:latin typeface="Arial" panose="020B0604020202020204" pitchFamily="34" charset="0"/>
                          <a:cs typeface="Arial" panose="020B0604020202020204" pitchFamily="34" charset="0"/>
                        </a:rPr>
                        <a:t>(</a:t>
                      </a:r>
                      <a:r>
                        <a:rPr lang="en-US" sz="1200" dirty="0" err="1">
                          <a:solidFill>
                            <a:srgbClr val="FF0000"/>
                          </a:solidFill>
                          <a:latin typeface="Arial" panose="020B0604020202020204" pitchFamily="34" charset="0"/>
                          <a:cs typeface="Arial" panose="020B0604020202020204" pitchFamily="34" charset="0"/>
                        </a:rPr>
                        <a:t>Đạt</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chuẩn</a:t>
                      </a:r>
                      <a:r>
                        <a:rPr lang="en-US" sz="1200" dirty="0">
                          <a:solidFill>
                            <a:srgbClr val="FF0000"/>
                          </a:solidFill>
                          <a:latin typeface="Arial" panose="020B0604020202020204" pitchFamily="34" charset="0"/>
                          <a:cs typeface="Arial" panose="020B0604020202020204" pitchFamily="34" charset="0"/>
                        </a:rPr>
                        <a:t>)</a:t>
                      </a:r>
                    </a:p>
                  </a:txBody>
                  <a:tcPr marL="68580" marR="68580" marT="34290" marB="34290"/>
                </a:tc>
                <a:tc hMerge="1">
                  <a:txBody>
                    <a:bodyPr/>
                    <a:lstStyle/>
                    <a:p>
                      <a:pPr algn="ctr"/>
                      <a:endParaRPr lang="en-US" dirty="0">
                        <a:solidFill>
                          <a:schemeClr val="accent5">
                            <a:lumMod val="50000"/>
                          </a:schemeClr>
                        </a:solidFill>
                      </a:endParaRPr>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err="1">
                          <a:solidFill>
                            <a:schemeClr val="accent5">
                              <a:lumMod val="50000"/>
                            </a:schemeClr>
                          </a:solidFill>
                          <a:latin typeface="Arial" panose="020B0604020202020204" pitchFamily="34" charset="0"/>
                          <a:cs typeface="Arial" panose="020B0604020202020204" pitchFamily="34" charset="0"/>
                        </a:rPr>
                        <a:t>Tiêu</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chí</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smtClean="0">
                          <a:solidFill>
                            <a:schemeClr val="accent5">
                              <a:lumMod val="50000"/>
                            </a:schemeClr>
                          </a:solidFill>
                          <a:latin typeface="Arial" panose="020B0604020202020204" pitchFamily="34" charset="0"/>
                          <a:cs typeface="Arial" panose="020B0604020202020204" pitchFamily="34" charset="0"/>
                        </a:rPr>
                        <a:t>17</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Môi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trường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a:solidFill>
                            <a:srgbClr val="FF0000"/>
                          </a:solidFill>
                          <a:latin typeface="Arial" panose="020B0604020202020204" pitchFamily="34" charset="0"/>
                          <a:cs typeface="Arial" panose="020B0604020202020204" pitchFamily="34" charset="0"/>
                        </a:rPr>
                        <a:t>(</a:t>
                      </a:r>
                      <a:r>
                        <a:rPr lang="en-US" sz="1200" dirty="0" err="1">
                          <a:solidFill>
                            <a:srgbClr val="FF0000"/>
                          </a:solidFill>
                          <a:latin typeface="Arial" panose="020B0604020202020204" pitchFamily="34" charset="0"/>
                          <a:cs typeface="Arial" panose="020B0604020202020204" pitchFamily="34" charset="0"/>
                        </a:rPr>
                        <a:t>Nâng</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cao</a:t>
                      </a:r>
                      <a:r>
                        <a:rPr lang="en-US" sz="1200" dirty="0">
                          <a:solidFill>
                            <a:srgbClr val="FF0000"/>
                          </a:solidFill>
                          <a:latin typeface="Arial" panose="020B0604020202020204" pitchFamily="34" charset="0"/>
                          <a:cs typeface="Arial" panose="020B0604020202020204" pitchFamily="34" charset="0"/>
                        </a:rPr>
                        <a:t>)</a:t>
                      </a:r>
                    </a:p>
                  </a:txBody>
                  <a:tcPr marL="68580" marR="68580" marT="34290" marB="34290"/>
                </a:tc>
                <a:tc hMerge="1">
                  <a:txBody>
                    <a:bodyPr/>
                    <a:lstStyle/>
                    <a:p>
                      <a:pPr marL="0" algn="ctr" defTabSz="914400" rtl="0" eaLnBrk="1" latinLnBrk="0" hangingPunct="1"/>
                      <a:endParaRPr lang="en-US" sz="1800" b="1" kern="1200" dirty="0">
                        <a:solidFill>
                          <a:schemeClr val="accent5">
                            <a:lumMod val="50000"/>
                          </a:schemeClr>
                        </a:solidFill>
                        <a:latin typeface="+mn-lt"/>
                        <a:ea typeface="+mn-ea"/>
                        <a:cs typeface="+mn-cs"/>
                      </a:endParaRPr>
                    </a:p>
                  </a:txBody>
                  <a:tcPr/>
                </a:tc>
                <a:extLst>
                  <a:ext uri="{0D108BD9-81ED-4DB2-BD59-A6C34878D82A}">
                    <a16:rowId xmlns="" xmlns:a16="http://schemas.microsoft.com/office/drawing/2014/main" val="1172414979"/>
                  </a:ext>
                </a:extLst>
              </a:tr>
              <a:tr h="628255">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17.1. </a:t>
                      </a:r>
                      <a:r>
                        <a:rPr lang="en-US" sz="1200" kern="1200" dirty="0" err="1" smtClean="0">
                          <a:solidFill>
                            <a:schemeClr val="accent5">
                              <a:lumMod val="50000"/>
                            </a:schemeClr>
                          </a:solidFill>
                          <a:latin typeface="Arial (Body)"/>
                          <a:ea typeface="+mn-ea"/>
                          <a:cs typeface="Arial" panose="020B0604020202020204" pitchFamily="34" charset="0"/>
                        </a:rPr>
                        <a:t>Khu</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kinh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doanh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dịch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vụ</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chăn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nuôi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giết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mổ</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gia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súc</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gia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cầm</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nuôi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trồng</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thủy</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sản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có</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hạ</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tầng</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kỹ</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thuật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về</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bảo</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vệ</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môi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trường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smtClean="0">
                          <a:solidFill>
                            <a:schemeClr val="accent5">
                              <a:lumMod val="50000"/>
                            </a:schemeClr>
                          </a:solidFill>
                          <a:latin typeface="Arial (Body)"/>
                          <a:ea typeface="+mn-ea"/>
                          <a:cs typeface="Arial" panose="020B0604020202020204" pitchFamily="34" charset="0"/>
                        </a:rPr>
                        <a:t>100%</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258580182"/>
                  </a:ext>
                </a:extLst>
              </a:tr>
              <a:tr h="679672">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17.2. Tỷ lệ cơ sở sản xuất - kinh doanh, nuôi trồng thủy sản, làng nghề đảm bảo quy định về bảo vệ môi trường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effectLst/>
                          <a:latin typeface="Arial" panose="020B0604020202020204" pitchFamily="34" charset="0"/>
                          <a:cs typeface="Arial" panose="020B0604020202020204" pitchFamily="34" charset="0"/>
                        </a:rPr>
                        <a:t>≥95%</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17.2. Tỷ lệ cơ sở sản xuất - kinh doanh, nuôi trồng thủy sản, làng nghề đảm bảo quy định về bảo vệ môi trường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rgbClr val="FF0000"/>
                          </a:solidFill>
                          <a:latin typeface="Arial (Body)"/>
                          <a:ea typeface="+mn-ea"/>
                          <a:cs typeface="Arial" panose="020B0604020202020204" pitchFamily="34" charset="0"/>
                        </a:rPr>
                        <a:t>100%</a:t>
                      </a:r>
                    </a:p>
                  </a:txBody>
                  <a:tcPr marL="68580" marR="68580" marT="34290" marB="34290"/>
                </a:tc>
                <a:extLst>
                  <a:ext uri="{0D108BD9-81ED-4DB2-BD59-A6C34878D82A}">
                    <a16:rowId xmlns="" xmlns:a16="http://schemas.microsoft.com/office/drawing/2014/main" val="4033920729"/>
                  </a:ext>
                </a:extLst>
              </a:tr>
              <a:tr h="617220">
                <a:tc>
                  <a:txBody>
                    <a:bodyPr/>
                    <a:lstStyle/>
                    <a:p>
                      <a:pPr algn="just"/>
                      <a:r>
                        <a:rPr lang="en-GB" sz="1200" kern="1200" dirty="0">
                          <a:solidFill>
                            <a:schemeClr val="accent5">
                              <a:lumMod val="50000"/>
                            </a:schemeClr>
                          </a:solidFill>
                          <a:effectLst/>
                          <a:latin typeface="Arial" panose="020B0604020202020204" pitchFamily="34" charset="0"/>
                          <a:cs typeface="Arial" panose="020B0604020202020204" pitchFamily="34" charset="0"/>
                        </a:rPr>
                        <a:t>17.6.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Chất</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thải</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rắn</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trên</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địa</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bàn</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và</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nước</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thải</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khu</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dân</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cư</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tập</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trung</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cơ</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sở</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sản</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xuất</a:t>
                      </a:r>
                      <a:r>
                        <a:rPr lang="en-GB" sz="1200" kern="1200" dirty="0">
                          <a:solidFill>
                            <a:schemeClr val="accent5">
                              <a:lumMod val="50000"/>
                            </a:schemeClr>
                          </a:solidFill>
                          <a:effectLst/>
                          <a:latin typeface="Arial" panose="020B0604020202020204" pitchFamily="34" charset="0"/>
                          <a:cs typeface="Arial" panose="020B0604020202020204" pitchFamily="34" charset="0"/>
                        </a:rPr>
                        <a:t> -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kinh</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doanh</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được</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thu</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gom</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xử</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lý</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theo</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quy</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định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ctr" defTabSz="914400" rtl="0" eaLnBrk="1" latinLnBrk="0" hangingPunct="1"/>
                      <a:r>
                        <a:rPr lang="en-US" sz="1200" kern="1200" dirty="0" err="1">
                          <a:solidFill>
                            <a:schemeClr val="accent5">
                              <a:lumMod val="50000"/>
                            </a:schemeClr>
                          </a:solidFill>
                          <a:latin typeface="Arial" panose="020B0604020202020204" pitchFamily="34" charset="0"/>
                          <a:cs typeface="Arial" panose="020B0604020202020204" pitchFamily="34" charset="0"/>
                        </a:rPr>
                        <a:t>Đạt</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17.3. </a:t>
                      </a:r>
                      <a:r>
                        <a:rPr lang="en-US" sz="1200" kern="1200" dirty="0" err="1" smtClean="0">
                          <a:solidFill>
                            <a:schemeClr val="accent5">
                              <a:lumMod val="50000"/>
                            </a:schemeClr>
                          </a:solidFill>
                          <a:latin typeface="Arial (Body)"/>
                          <a:ea typeface="+mn-ea"/>
                          <a:cs typeface="Arial" panose="020B0604020202020204" pitchFamily="34" charset="0"/>
                        </a:rPr>
                        <a:t>Tỷ</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lệ</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chất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thải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rắn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sinh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hoạt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và</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chất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thải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rắn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không</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nguy</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hại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trên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bàn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được</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thu</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gom</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xử</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lý</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theo</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quy</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định</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a:t>
                      </a:r>
                      <a:r>
                        <a:rPr lang="en-US" sz="1200" kern="1200" dirty="0" smtClean="0">
                          <a:solidFill>
                            <a:schemeClr val="accent5">
                              <a:lumMod val="50000"/>
                            </a:schemeClr>
                          </a:solidFill>
                          <a:latin typeface="Arial (Body)"/>
                          <a:ea typeface="+mn-ea"/>
                          <a:cs typeface="Arial" panose="020B0604020202020204" pitchFamily="34" charset="0"/>
                        </a:rPr>
                        <a:t>95%</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3741563715"/>
                  </a:ext>
                </a:extLst>
              </a:tr>
              <a:tr h="628255">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ctr" defTabSz="914400" rtl="0" eaLnBrk="1" latinLnBrk="0" hangingPunct="1"/>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17.4. Tỷ lệ hộ gia đình thực hiện thu gom, xử lý nước thải sinh hoạt bằng biện pháp phù hợp, hiệu quả</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smtClean="0">
                          <a:solidFill>
                            <a:schemeClr val="accent5">
                              <a:lumMod val="50000"/>
                            </a:schemeClr>
                          </a:solidFill>
                          <a:latin typeface="Arial (Body)"/>
                          <a:ea typeface="+mn-ea"/>
                          <a:cs typeface="Arial" panose="020B0604020202020204" pitchFamily="34" charset="0"/>
                        </a:rPr>
                        <a:t>≥35%</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619976415"/>
                  </a:ext>
                </a:extLst>
              </a:tr>
              <a:tr h="496758">
                <a:tc>
                  <a:txBody>
                    <a:bodyPr/>
                    <a:lstStyle/>
                    <a:p>
                      <a:pPr algn="just"/>
                      <a:r>
                        <a:rPr lang="en-US" sz="1200" dirty="0" smtClean="0">
                          <a:solidFill>
                            <a:schemeClr val="accent5">
                              <a:lumMod val="50000"/>
                            </a:schemeClr>
                          </a:solidFill>
                          <a:latin typeface="Arial" panose="020B0604020202020204" pitchFamily="34" charset="0"/>
                          <a:cs typeface="Arial" panose="020B0604020202020204" pitchFamily="34" charset="0"/>
                        </a:rPr>
                        <a:t>17.11. </a:t>
                      </a:r>
                      <a:r>
                        <a:rPr lang="en-US" sz="1200" dirty="0" err="1">
                          <a:solidFill>
                            <a:schemeClr val="accent5">
                              <a:lumMod val="50000"/>
                            </a:schemeClr>
                          </a:solidFill>
                          <a:latin typeface="Arial" panose="020B0604020202020204" pitchFamily="34" charset="0"/>
                          <a:cs typeface="Arial" panose="020B0604020202020204" pitchFamily="34" charset="0"/>
                        </a:rPr>
                        <a:t>Tỷ</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lệ</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hộ</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gia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đình</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thực</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hiện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phân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loại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chất</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thải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rắn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tại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nguồn</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≥30%</a:t>
                      </a:r>
                    </a:p>
                  </a:txBody>
                  <a:tcPr marL="68580" marR="68580" marT="34290" marB="34290"/>
                </a:tc>
                <a:tc>
                  <a:txBody>
                    <a:bodyPr/>
                    <a:lstStyle/>
                    <a:p>
                      <a:pPr algn="just"/>
                      <a:r>
                        <a:rPr lang="en-US" sz="1200" kern="1200" dirty="0">
                          <a:solidFill>
                            <a:schemeClr val="accent5">
                              <a:lumMod val="50000"/>
                            </a:schemeClr>
                          </a:solidFill>
                          <a:latin typeface="Arial (Body)"/>
                          <a:ea typeface="+mn-ea"/>
                          <a:cs typeface="Arial" panose="020B0604020202020204" pitchFamily="34" charset="0"/>
                        </a:rPr>
                        <a:t>17.5. </a:t>
                      </a:r>
                      <a:r>
                        <a:rPr lang="en-US" sz="1200" kern="1200" dirty="0" err="1">
                          <a:solidFill>
                            <a:schemeClr val="accent5">
                              <a:lumMod val="50000"/>
                            </a:schemeClr>
                          </a:solidFill>
                          <a:latin typeface="Arial (Body)"/>
                          <a:ea typeface="+mn-ea"/>
                          <a:cs typeface="Arial" panose="020B0604020202020204" pitchFamily="34" charset="0"/>
                        </a:rPr>
                        <a:t>Tỷ</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lệ</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hộ</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gia</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đình</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thực</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hiện</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phân</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loại</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chất</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thải</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rắn</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tại</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nguồn</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rgbClr val="FF0000"/>
                          </a:solidFill>
                          <a:latin typeface="Arial (Body)"/>
                          <a:ea typeface="+mn-ea"/>
                          <a:cs typeface="Arial" panose="020B0604020202020204" pitchFamily="34" charset="0"/>
                        </a:rPr>
                        <a:t>≥50% </a:t>
                      </a:r>
                    </a:p>
                  </a:txBody>
                  <a:tcPr marL="68580" marR="68580" marT="34290" marB="34290"/>
                </a:tc>
                <a:extLst>
                  <a:ext uri="{0D108BD9-81ED-4DB2-BD59-A6C34878D82A}">
                    <a16:rowId xmlns="" xmlns:a16="http://schemas.microsoft.com/office/drawing/2014/main" val="210548516"/>
                  </a:ext>
                </a:extLst>
              </a:tr>
              <a:tr h="671380">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ctr" defTabSz="914400" rtl="0" eaLnBrk="1" latinLnBrk="0" hangingPunct="1"/>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17.6. Tỷ lệ chất thải rắn nguy hại phát sinh trên địa bàn được thu gom, vận chuyển và xử lý đáp ứng các yêu cầu về bảo vệ môi trường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100%</a:t>
                      </a:r>
                    </a:p>
                  </a:txBody>
                  <a:tcPr marL="68580" marR="68580" marT="34290" marB="34290"/>
                </a:tc>
                <a:extLst>
                  <a:ext uri="{0D108BD9-81ED-4DB2-BD59-A6C34878D82A}">
                    <a16:rowId xmlns="" xmlns:a16="http://schemas.microsoft.com/office/drawing/2014/main" val="1957402878"/>
                  </a:ext>
                </a:extLst>
              </a:tr>
              <a:tr h="886409">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17.7. Tỷ lệ chất thải hữu cơ, phụ phẩm nông nghiệp được thu gom, tái sử dụng và tái chế thành nguyên liệu, nhiên liệu và các sản phẩm thân thiện với môi trường </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≥80%</a:t>
                      </a:r>
                    </a:p>
                  </a:txBody>
                  <a:tcPr marL="68580" marR="68580" marT="34290" marB="34290"/>
                </a:tc>
                <a:extLst>
                  <a:ext uri="{0D108BD9-81ED-4DB2-BD59-A6C34878D82A}">
                    <a16:rowId xmlns="" xmlns:a16="http://schemas.microsoft.com/office/drawing/2014/main" val="1957580056"/>
                  </a:ext>
                </a:extLst>
              </a:tr>
            </a:tbl>
          </a:graphicData>
        </a:graphic>
      </p:graphicFrame>
      <p:sp>
        <p:nvSpPr>
          <p:cNvPr id="5" name="Title 1">
            <a:extLst>
              <a:ext uri="{FF2B5EF4-FFF2-40B4-BE49-F238E27FC236}">
                <a16:creationId xmlns="" xmlns:a16="http://schemas.microsoft.com/office/drawing/2014/main" id="{DA8B67D2-801D-4468-8A81-4D99A8D4C8D8}"/>
              </a:ext>
            </a:extLst>
          </p:cNvPr>
          <p:cNvSpPr txBox="1">
            <a:spLocks/>
          </p:cNvSpPr>
          <p:nvPr/>
        </p:nvSpPr>
        <p:spPr>
          <a:xfrm>
            <a:off x="89681" y="899108"/>
            <a:ext cx="8925951" cy="440141"/>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r>
              <a:rPr lang="en-US" sz="1800" b="1" dirty="0">
                <a:solidFill>
                  <a:srgbClr val="002060"/>
                </a:solidFill>
                <a:latin typeface="Arial" panose="020B0604020202020204" pitchFamily="34" charset="0"/>
                <a:cs typeface="Arial" panose="020B0604020202020204" pitchFamily="34" charset="0"/>
              </a:rPr>
              <a:t>SO SÁNH </a:t>
            </a: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FF0000"/>
                </a:solidFill>
                <a:latin typeface="Arial (Body)"/>
                <a:cs typeface="Arial" panose="020B0604020202020204" pitchFamily="34" charset="0"/>
              </a:rPr>
              <a:t>môi</a:t>
            </a:r>
            <a:r>
              <a:rPr lang="en-US" sz="1800" b="1" dirty="0">
                <a:solidFill>
                  <a:srgbClr val="FF0000"/>
                </a:solidFill>
                <a:latin typeface="Arial (Body)"/>
                <a:cs typeface="Arial" panose="020B0604020202020204" pitchFamily="34" charset="0"/>
              </a:rPr>
              <a:t> </a:t>
            </a:r>
            <a:r>
              <a:rPr lang="en-US" sz="1800" b="1" dirty="0" err="1">
                <a:solidFill>
                  <a:srgbClr val="FF0000"/>
                </a:solidFill>
                <a:latin typeface="Arial (Body)"/>
                <a:cs typeface="Arial" panose="020B0604020202020204" pitchFamily="34" charset="0"/>
              </a:rPr>
              <a:t>trường</a:t>
            </a:r>
            <a:r>
              <a:rPr lang="en-US" sz="1800" b="1" dirty="0">
                <a:solidFill>
                  <a:srgbClr val="FF0000"/>
                </a:solidFill>
                <a:latin typeface="Arial (Body)"/>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xã</a:t>
            </a:r>
            <a:r>
              <a:rPr lang="en-US" sz="1800" b="1" dirty="0">
                <a:solidFill>
                  <a:srgbClr val="002060"/>
                </a:solidFill>
                <a:latin typeface="Arial" panose="020B0604020202020204" pitchFamily="34" charset="0"/>
                <a:cs typeface="Arial" panose="020B0604020202020204" pitchFamily="34" charset="0"/>
              </a:rPr>
              <a:t> (ĐBSCL) </a:t>
            </a:r>
            <a:r>
              <a:rPr lang="en-US" sz="1800" b="1" dirty="0" err="1">
                <a:solidFill>
                  <a:srgbClr val="002060"/>
                </a:solidFill>
                <a:latin typeface="Arial" panose="020B0604020202020204" pitchFamily="34" charset="0"/>
                <a:cs typeface="Arial" panose="020B0604020202020204" pitchFamily="34" charset="0"/>
              </a:rPr>
              <a:t>giai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đoạn</a:t>
            </a:r>
            <a:r>
              <a:rPr lang="en-US" sz="1800" b="1" dirty="0">
                <a:solidFill>
                  <a:srgbClr val="002060"/>
                </a:solidFill>
                <a:latin typeface="Arial" panose="020B0604020202020204" pitchFamily="34" charset="0"/>
                <a:cs typeface="Arial" panose="020B0604020202020204" pitchFamily="34" charset="0"/>
              </a:rPr>
              <a:t> 2021-2025</a:t>
            </a:r>
          </a:p>
        </p:txBody>
      </p:sp>
    </p:spTree>
    <p:extLst>
      <p:ext uri="{BB962C8B-B14F-4D97-AF65-F5344CB8AC3E}">
        <p14:creationId xmlns:p14="http://schemas.microsoft.com/office/powerpoint/2010/main" val="2786050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5">
            <a:extLst>
              <a:ext uri="{FF2B5EF4-FFF2-40B4-BE49-F238E27FC236}">
                <a16:creationId xmlns="" xmlns:a16="http://schemas.microsoft.com/office/drawing/2014/main" id="{9483DB9F-EFEB-40A8-9361-02F1C71A9E00}"/>
              </a:ext>
            </a:extLst>
          </p:cNvPr>
          <p:cNvGraphicFramePr>
            <a:graphicFrameLocks noGrp="1"/>
          </p:cNvGraphicFramePr>
          <p:nvPr>
            <p:extLst/>
          </p:nvPr>
        </p:nvGraphicFramePr>
        <p:xfrm>
          <a:off x="37408" y="1279045"/>
          <a:ext cx="9073343" cy="3523751"/>
        </p:xfrm>
        <a:graphic>
          <a:graphicData uri="http://schemas.openxmlformats.org/drawingml/2006/table">
            <a:tbl>
              <a:tblPr firstRow="1" bandRow="1">
                <a:tableStyleId>{7DF18680-E054-41AD-8BC1-D1AEF772440D}</a:tableStyleId>
              </a:tblPr>
              <a:tblGrid>
                <a:gridCol w="3395750">
                  <a:extLst>
                    <a:ext uri="{9D8B030D-6E8A-4147-A177-3AD203B41FA5}">
                      <a16:colId xmlns="" xmlns:a16="http://schemas.microsoft.com/office/drawing/2014/main" val="2811443241"/>
                    </a:ext>
                  </a:extLst>
                </a:gridCol>
                <a:gridCol w="931025">
                  <a:extLst>
                    <a:ext uri="{9D8B030D-6E8A-4147-A177-3AD203B41FA5}">
                      <a16:colId xmlns="" xmlns:a16="http://schemas.microsoft.com/office/drawing/2014/main" val="3520630339"/>
                    </a:ext>
                  </a:extLst>
                </a:gridCol>
                <a:gridCol w="3647210">
                  <a:extLst>
                    <a:ext uri="{9D8B030D-6E8A-4147-A177-3AD203B41FA5}">
                      <a16:colId xmlns="" xmlns:a16="http://schemas.microsoft.com/office/drawing/2014/main" val="322481627"/>
                    </a:ext>
                  </a:extLst>
                </a:gridCol>
                <a:gridCol w="1099359">
                  <a:extLst>
                    <a:ext uri="{9D8B030D-6E8A-4147-A177-3AD203B41FA5}">
                      <a16:colId xmlns="" xmlns:a16="http://schemas.microsoft.com/office/drawing/2014/main" val="3552336834"/>
                    </a:ext>
                  </a:extLst>
                </a:gridCol>
              </a:tblGrid>
              <a:tr h="434340">
                <a:tc gridSpan="2">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Tiêu</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chí</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smtClean="0">
                          <a:solidFill>
                            <a:schemeClr val="accent5">
                              <a:lumMod val="50000"/>
                            </a:schemeClr>
                          </a:solidFill>
                          <a:latin typeface="Arial" panose="020B0604020202020204" pitchFamily="34" charset="0"/>
                          <a:cs typeface="Arial" panose="020B0604020202020204" pitchFamily="34" charset="0"/>
                        </a:rPr>
                        <a:t>17</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Môi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trường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a:solidFill>
                            <a:srgbClr val="FF0000"/>
                          </a:solidFill>
                          <a:latin typeface="Arial" panose="020B0604020202020204" pitchFamily="34" charset="0"/>
                          <a:cs typeface="Arial" panose="020B0604020202020204" pitchFamily="34" charset="0"/>
                        </a:rPr>
                        <a:t>(</a:t>
                      </a:r>
                      <a:r>
                        <a:rPr lang="en-US" sz="1200" dirty="0" err="1">
                          <a:solidFill>
                            <a:srgbClr val="FF0000"/>
                          </a:solidFill>
                          <a:latin typeface="Arial" panose="020B0604020202020204" pitchFamily="34" charset="0"/>
                          <a:cs typeface="Arial" panose="020B0604020202020204" pitchFamily="34" charset="0"/>
                        </a:rPr>
                        <a:t>Đạt</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chuẩn</a:t>
                      </a:r>
                      <a:r>
                        <a:rPr lang="en-US" sz="1200" dirty="0">
                          <a:solidFill>
                            <a:srgbClr val="FF0000"/>
                          </a:solidFill>
                          <a:latin typeface="Arial" panose="020B0604020202020204" pitchFamily="34" charset="0"/>
                          <a:cs typeface="Arial" panose="020B0604020202020204" pitchFamily="34" charset="0"/>
                        </a:rPr>
                        <a:t>)</a:t>
                      </a:r>
                    </a:p>
                  </a:txBody>
                  <a:tcPr marL="68580" marR="68580" marT="34290" marB="34290"/>
                </a:tc>
                <a:tc hMerge="1">
                  <a:txBody>
                    <a:bodyPr/>
                    <a:lstStyle/>
                    <a:p>
                      <a:pPr algn="ctr"/>
                      <a:endParaRPr lang="en-US" dirty="0">
                        <a:solidFill>
                          <a:schemeClr val="accent5">
                            <a:lumMod val="50000"/>
                          </a:schemeClr>
                        </a:solidFill>
                      </a:endParaRPr>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err="1">
                          <a:solidFill>
                            <a:schemeClr val="accent5">
                              <a:lumMod val="50000"/>
                            </a:schemeClr>
                          </a:solidFill>
                          <a:latin typeface="Arial" panose="020B0604020202020204" pitchFamily="34" charset="0"/>
                          <a:cs typeface="Arial" panose="020B0604020202020204" pitchFamily="34" charset="0"/>
                        </a:rPr>
                        <a:t>Tiêu</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chí</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smtClean="0">
                          <a:solidFill>
                            <a:schemeClr val="accent5">
                              <a:lumMod val="50000"/>
                            </a:schemeClr>
                          </a:solidFill>
                          <a:latin typeface="Arial" panose="020B0604020202020204" pitchFamily="34" charset="0"/>
                          <a:cs typeface="Arial" panose="020B0604020202020204" pitchFamily="34" charset="0"/>
                        </a:rPr>
                        <a:t>17</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Môi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trường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a:solidFill>
                            <a:srgbClr val="FF0000"/>
                          </a:solidFill>
                          <a:latin typeface="Arial" panose="020B0604020202020204" pitchFamily="34" charset="0"/>
                          <a:cs typeface="Arial" panose="020B0604020202020204" pitchFamily="34" charset="0"/>
                        </a:rPr>
                        <a:t>(</a:t>
                      </a:r>
                      <a:r>
                        <a:rPr lang="en-US" sz="1200" dirty="0" err="1">
                          <a:solidFill>
                            <a:srgbClr val="FF0000"/>
                          </a:solidFill>
                          <a:latin typeface="Arial" panose="020B0604020202020204" pitchFamily="34" charset="0"/>
                          <a:cs typeface="Arial" panose="020B0604020202020204" pitchFamily="34" charset="0"/>
                        </a:rPr>
                        <a:t>Nâng</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cao</a:t>
                      </a:r>
                      <a:r>
                        <a:rPr lang="en-US" sz="1200" dirty="0">
                          <a:solidFill>
                            <a:srgbClr val="FF0000"/>
                          </a:solidFill>
                          <a:latin typeface="Arial" panose="020B0604020202020204" pitchFamily="34" charset="0"/>
                          <a:cs typeface="Arial" panose="020B0604020202020204" pitchFamily="34" charset="0"/>
                        </a:rPr>
                        <a:t>)</a:t>
                      </a:r>
                    </a:p>
                    <a:p>
                      <a:pPr marL="0" algn="ctr" defTabSz="914400" rtl="0" eaLnBrk="1" latinLnBrk="0" hangingPunct="1"/>
                      <a:endParaRPr lang="en-US" sz="1200" b="1"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hMerge="1">
                  <a:txBody>
                    <a:bodyPr/>
                    <a:lstStyle/>
                    <a:p>
                      <a:pPr marL="0" algn="ctr" defTabSz="914400" rtl="0" eaLnBrk="1" latinLnBrk="0" hangingPunct="1"/>
                      <a:endParaRPr lang="en-US" sz="1800" b="1" kern="1200" dirty="0">
                        <a:solidFill>
                          <a:schemeClr val="accent5">
                            <a:lumMod val="50000"/>
                          </a:schemeClr>
                        </a:solidFill>
                        <a:latin typeface="+mn-lt"/>
                        <a:ea typeface="+mn-ea"/>
                        <a:cs typeface="+mn-cs"/>
                      </a:endParaRPr>
                    </a:p>
                  </a:txBody>
                  <a:tcPr/>
                </a:tc>
                <a:extLst>
                  <a:ext uri="{0D108BD9-81ED-4DB2-BD59-A6C34878D82A}">
                    <a16:rowId xmlns="" xmlns:a16="http://schemas.microsoft.com/office/drawing/2014/main" val="1172414979"/>
                  </a:ext>
                </a:extLst>
              </a:tr>
              <a:tr h="628255">
                <a:tc>
                  <a:txBody>
                    <a:bodyPr/>
                    <a:lstStyle/>
                    <a:p>
                      <a:pPr marL="0" algn="just" defTabSz="914400" rtl="0" eaLnBrk="1" latinLnBrk="0" hangingPunct="1"/>
                      <a:r>
                        <a:rPr lang="vi-VN" sz="1200" kern="1200" dirty="0" smtClean="0">
                          <a:solidFill>
                            <a:schemeClr val="accent5">
                              <a:lumMod val="50000"/>
                            </a:schemeClr>
                          </a:solidFill>
                          <a:latin typeface="Arial" panose="020B0604020202020204" pitchFamily="34" charset="0"/>
                          <a:cs typeface="Arial" panose="020B0604020202020204" pitchFamily="34" charset="0"/>
                        </a:rPr>
                        <a:t>17.</a:t>
                      </a:r>
                      <a:r>
                        <a:rPr lang="en-US" sz="1200" kern="1200" dirty="0" smtClean="0">
                          <a:solidFill>
                            <a:schemeClr val="accent5">
                              <a:lumMod val="50000"/>
                            </a:schemeClr>
                          </a:solidFill>
                          <a:latin typeface="Arial" panose="020B0604020202020204" pitchFamily="34" charset="0"/>
                          <a:cs typeface="Arial" panose="020B0604020202020204" pitchFamily="34" charset="0"/>
                        </a:rPr>
                        <a:t>9</a:t>
                      </a:r>
                      <a:r>
                        <a:rPr lang="vi-VN" sz="1200" kern="1200" dirty="0" smtClean="0">
                          <a:solidFill>
                            <a:schemeClr val="accent5">
                              <a:lumMod val="50000"/>
                            </a:schemeClr>
                          </a:solidFill>
                          <a:latin typeface="Arial" panose="020B0604020202020204" pitchFamily="34" charset="0"/>
                          <a:cs typeface="Arial" panose="020B0604020202020204" pitchFamily="34" charset="0"/>
                        </a:rPr>
                        <a:t>. </a:t>
                      </a:r>
                      <a:r>
                        <a:rPr lang="vi-VN" sz="1200" kern="1200" dirty="0">
                          <a:solidFill>
                            <a:schemeClr val="accent5">
                              <a:lumMod val="50000"/>
                            </a:schemeClr>
                          </a:solidFill>
                          <a:latin typeface="Arial" panose="020B0604020202020204" pitchFamily="34" charset="0"/>
                          <a:cs typeface="Arial" panose="020B0604020202020204" pitchFamily="34" charset="0"/>
                        </a:rPr>
                        <a:t>Tỷ lệ cơ sở chăn nuôi đảm bảo các quy định về vệ sinh thú y, chăn nuôi và bảo vệ môi trường</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accent5">
                              <a:lumMod val="50000"/>
                            </a:schemeClr>
                          </a:solidFill>
                          <a:latin typeface="Arial" panose="020B0604020202020204" pitchFamily="34" charset="0"/>
                          <a:cs typeface="Arial" panose="020B0604020202020204" pitchFamily="34" charset="0"/>
                        </a:rPr>
                        <a:t>≥70%</a:t>
                      </a: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17.8. Tỷ lệ cơ sở chăn nuôi bảo đảm các quy định về vệ sinh thú y, chăn nuôi và bảo vệ môi trường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≥85%</a:t>
                      </a:r>
                    </a:p>
                  </a:txBody>
                  <a:tcPr marL="68580" marR="68580" marT="34290" marB="34290"/>
                </a:tc>
                <a:extLst>
                  <a:ext uri="{0D108BD9-81ED-4DB2-BD59-A6C34878D82A}">
                    <a16:rowId xmlns="" xmlns:a16="http://schemas.microsoft.com/office/drawing/2014/main" val="258580182"/>
                  </a:ext>
                </a:extLst>
              </a:tr>
              <a:tr h="682808">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dirty="0">
                          <a:solidFill>
                            <a:schemeClr val="accent5">
                              <a:lumMod val="50000"/>
                            </a:schemeClr>
                          </a:solidFill>
                          <a:latin typeface="Arial" panose="020B0604020202020204" pitchFamily="34" charset="0"/>
                          <a:cs typeface="Arial" panose="020B0604020202020204" pitchFamily="34" charset="0"/>
                        </a:rPr>
                        <a:t>17.5. Mai </a:t>
                      </a:r>
                      <a:r>
                        <a:rPr lang="en-US" sz="1200" dirty="0" err="1">
                          <a:solidFill>
                            <a:schemeClr val="accent5">
                              <a:lumMod val="50000"/>
                            </a:schemeClr>
                          </a:solidFill>
                          <a:latin typeface="Arial" panose="020B0604020202020204" pitchFamily="34" charset="0"/>
                          <a:cs typeface="Arial" panose="020B0604020202020204" pitchFamily="34" charset="0"/>
                        </a:rPr>
                        <a:t>táng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hỏa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táng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phù</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hợp</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với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quy</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định</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và</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theo</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quy</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hoạch</a:t>
                      </a:r>
                      <a:endParaRPr lang="en-US" sz="1200" dirty="0">
                        <a:solidFill>
                          <a:schemeClr val="accent5">
                            <a:lumMod val="50000"/>
                          </a:schemeClr>
                        </a:solidFill>
                        <a:latin typeface="Arial" panose="020B0604020202020204" pitchFamily="34" charset="0"/>
                        <a:cs typeface="Arial" panose="020B0604020202020204" pitchFamily="34" charset="0"/>
                      </a:endParaRPr>
                    </a:p>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UBND </a:t>
                      </a:r>
                      <a:r>
                        <a:rPr lang="en-US" sz="1200" dirty="0" err="1">
                          <a:solidFill>
                            <a:schemeClr val="accent5">
                              <a:lumMod val="50000"/>
                            </a:schemeClr>
                          </a:solidFill>
                          <a:latin typeface="Arial" panose="020B0604020202020204" pitchFamily="34" charset="0"/>
                          <a:cs typeface="Arial" panose="020B0604020202020204" pitchFamily="34" charset="0"/>
                        </a:rPr>
                        <a:t>cấp</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tỉnh</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quy</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định</a:t>
                      </a:r>
                      <a:r>
                        <a:rPr lang="en-US" sz="1200" dirty="0">
                          <a:solidFill>
                            <a:schemeClr val="accent5">
                              <a:lumMod val="50000"/>
                            </a:schemeClr>
                          </a:solidFill>
                          <a:latin typeface="Arial" panose="020B0604020202020204" pitchFamily="34" charset="0"/>
                          <a:cs typeface="Arial" panose="020B0604020202020204" pitchFamily="34" charset="0"/>
                        </a:rPr>
                        <a:t> </a:t>
                      </a: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17.9. Nghĩa trang, cơ sở hỏa táng (nếu có) đáp ứng các quy định của pháp luật và theo quy hoạch</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latin typeface="Arial (Body)"/>
                          <a:ea typeface="+mn-ea"/>
                          <a:cs typeface="Arial" panose="020B0604020202020204" pitchFamily="34" charset="0"/>
                        </a:rPr>
                        <a:t>UBND </a:t>
                      </a:r>
                      <a:r>
                        <a:rPr lang="en-US" sz="1200" kern="1200" dirty="0" err="1">
                          <a:solidFill>
                            <a:schemeClr val="accent5">
                              <a:lumMod val="50000"/>
                            </a:schemeClr>
                          </a:solidFill>
                          <a:latin typeface="Arial (Body)"/>
                          <a:ea typeface="+mn-ea"/>
                          <a:cs typeface="Arial" panose="020B0604020202020204" pitchFamily="34" charset="0"/>
                        </a:rPr>
                        <a:t>cấp</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tỉnh</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quy</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định</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4033920729"/>
                  </a:ext>
                </a:extLst>
              </a:tr>
              <a:tr h="521839">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en-US" sz="1200" kern="1200" dirty="0">
                          <a:solidFill>
                            <a:schemeClr val="accent5">
                              <a:lumMod val="50000"/>
                            </a:schemeClr>
                          </a:solidFill>
                          <a:latin typeface="Arial (Body)"/>
                          <a:ea typeface="+mn-ea"/>
                          <a:cs typeface="Arial" panose="020B0604020202020204" pitchFamily="34" charset="0"/>
                        </a:rPr>
                        <a:t>17.10. </a:t>
                      </a:r>
                      <a:r>
                        <a:rPr lang="en-US" sz="1200" kern="1200" dirty="0" err="1">
                          <a:solidFill>
                            <a:schemeClr val="accent5">
                              <a:lumMod val="50000"/>
                            </a:schemeClr>
                          </a:solidFill>
                          <a:latin typeface="Arial (Body)"/>
                          <a:ea typeface="+mn-ea"/>
                          <a:cs typeface="Arial" panose="020B0604020202020204" pitchFamily="34" charset="0"/>
                        </a:rPr>
                        <a:t>Tỷ</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lệ</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sử</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dụng</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hình</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thức</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hỏa</a:t>
                      </a:r>
                      <a:r>
                        <a:rPr lang="en-US" sz="1200" kern="1200" dirty="0">
                          <a:solidFill>
                            <a:schemeClr val="accent5">
                              <a:lumMod val="50000"/>
                            </a:schemeClr>
                          </a:solidFill>
                          <a:latin typeface="Arial (Body)"/>
                          <a:ea typeface="+mn-ea"/>
                          <a:cs typeface="Arial" panose="020B0604020202020204" pitchFamily="34" charset="0"/>
                        </a:rPr>
                        <a:t> </a:t>
                      </a:r>
                      <a:r>
                        <a:rPr lang="en-US" sz="1200" kern="1200" dirty="0" err="1">
                          <a:solidFill>
                            <a:schemeClr val="accent5">
                              <a:lumMod val="50000"/>
                            </a:schemeClr>
                          </a:solidFill>
                          <a:latin typeface="Arial (Body)"/>
                          <a:ea typeface="+mn-ea"/>
                          <a:cs typeface="Arial" panose="020B0604020202020204" pitchFamily="34" charset="0"/>
                        </a:rPr>
                        <a:t>táng</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smtClean="0">
                          <a:solidFill>
                            <a:schemeClr val="accent5">
                              <a:lumMod val="50000"/>
                            </a:schemeClr>
                          </a:solidFill>
                          <a:latin typeface="Arial (Body)"/>
                          <a:ea typeface="+mn-ea"/>
                          <a:cs typeface="Arial" panose="020B0604020202020204" pitchFamily="34" charset="0"/>
                        </a:rPr>
                        <a:t>≥10%</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3741563715"/>
                  </a:ext>
                </a:extLst>
              </a:tr>
              <a:tr h="628255">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17.4. Đất cây xanh sử dụng công cộng tại điểm dân cư nông thôn </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vi-VN" sz="1200" dirty="0">
                          <a:solidFill>
                            <a:schemeClr val="accent5">
                              <a:lumMod val="50000"/>
                            </a:schemeClr>
                          </a:solidFill>
                          <a:latin typeface="Arial" panose="020B0604020202020204" pitchFamily="34" charset="0"/>
                          <a:cs typeface="Arial" panose="020B0604020202020204" pitchFamily="34" charset="0"/>
                        </a:rPr>
                        <a:t>≥2m</a:t>
                      </a:r>
                      <a:r>
                        <a:rPr lang="vi-VN" sz="1200" strike="noStrike" baseline="30000" dirty="0">
                          <a:solidFill>
                            <a:schemeClr val="accent5">
                              <a:lumMod val="50000"/>
                            </a:schemeClr>
                          </a:solidFill>
                          <a:latin typeface="Arial" panose="020B0604020202020204" pitchFamily="34" charset="0"/>
                          <a:cs typeface="Arial" panose="020B0604020202020204" pitchFamily="34" charset="0"/>
                        </a:rPr>
                        <a:t>2</a:t>
                      </a:r>
                      <a:r>
                        <a:rPr lang="vi-VN" sz="1200" dirty="0">
                          <a:solidFill>
                            <a:schemeClr val="accent5">
                              <a:lumMod val="50000"/>
                            </a:schemeClr>
                          </a:solidFill>
                          <a:latin typeface="Arial" panose="020B0604020202020204" pitchFamily="34" charset="0"/>
                          <a:cs typeface="Arial" panose="020B0604020202020204" pitchFamily="34" charset="0"/>
                        </a:rPr>
                        <a:t>/</a:t>
                      </a:r>
                    </a:p>
                    <a:p>
                      <a:pPr algn="ctr"/>
                      <a:r>
                        <a:rPr lang="vi-VN" sz="1200" dirty="0">
                          <a:solidFill>
                            <a:schemeClr val="accent5">
                              <a:lumMod val="50000"/>
                            </a:schemeClr>
                          </a:solidFill>
                          <a:latin typeface="Arial" panose="020B0604020202020204" pitchFamily="34" charset="0"/>
                          <a:cs typeface="Arial" panose="020B0604020202020204" pitchFamily="34" charset="0"/>
                        </a:rPr>
                        <a:t>người</a:t>
                      </a:r>
                    </a:p>
                  </a:txBody>
                  <a:tcPr marL="68580" marR="68580" marT="34290" marB="34290"/>
                </a:tc>
                <a:tc>
                  <a:txBody>
                    <a:bodyPr/>
                    <a:lstStyle/>
                    <a:p>
                      <a:pPr algn="just"/>
                      <a:r>
                        <a:rPr lang="vi-VN" sz="1200" kern="1200" dirty="0">
                          <a:solidFill>
                            <a:schemeClr val="accent5">
                              <a:lumMod val="50000"/>
                            </a:schemeClr>
                          </a:solidFill>
                          <a:latin typeface="Arial (Body)"/>
                          <a:ea typeface="+mn-ea"/>
                          <a:cs typeface="Arial" panose="020B0604020202020204" pitchFamily="34" charset="0"/>
                        </a:rPr>
                        <a:t>17.11. Đất cây xanh sử dụng công cộng tại điểm dân cư nông thôn </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vi-VN" sz="1200" kern="1200" dirty="0">
                          <a:solidFill>
                            <a:schemeClr val="accent5">
                              <a:lumMod val="50000"/>
                            </a:schemeClr>
                          </a:solidFill>
                          <a:latin typeface="Arial (Body)"/>
                          <a:ea typeface="+mn-ea"/>
                          <a:cs typeface="Arial" panose="020B0604020202020204" pitchFamily="34" charset="0"/>
                        </a:rPr>
                        <a:t>≥4m2/người</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619976415"/>
                  </a:ext>
                </a:extLst>
              </a:tr>
              <a:tr h="628255">
                <a:tc>
                  <a:txBody>
                    <a:bodyPr/>
                    <a:lstStyle/>
                    <a:p>
                      <a:r>
                        <a:rPr lang="en-US" sz="1200" kern="1200" dirty="0" smtClean="0">
                          <a:solidFill>
                            <a:schemeClr val="accent5">
                              <a:lumMod val="50000"/>
                            </a:schemeClr>
                          </a:solidFill>
                          <a:latin typeface="Arial (Body)"/>
                          <a:ea typeface="+mn-ea"/>
                          <a:cs typeface="Arial" panose="020B0604020202020204" pitchFamily="34" charset="0"/>
                        </a:rPr>
                        <a:t>17.12. </a:t>
                      </a:r>
                      <a:r>
                        <a:rPr lang="en-US" sz="1200" kern="1200" dirty="0" err="1" smtClean="0">
                          <a:solidFill>
                            <a:schemeClr val="accent5">
                              <a:lumMod val="50000"/>
                            </a:schemeClr>
                          </a:solidFill>
                          <a:latin typeface="Arial (Body)"/>
                          <a:ea typeface="+mn-ea"/>
                          <a:cs typeface="Arial" panose="020B0604020202020204" pitchFamily="34" charset="0"/>
                        </a:rPr>
                        <a:t>Tỷ</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lệ</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chất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thải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nhựa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phát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sinh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trên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bàn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được</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thu</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gom</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tái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sử</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dụng</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tái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chế</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xử</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lý</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theo</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quy</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định</a:t>
                      </a:r>
                      <a:r>
                        <a:rPr lang="en-US" sz="1200" kern="1200" dirty="0" smtClean="0">
                          <a:solidFill>
                            <a:schemeClr val="accent5">
                              <a:lumMod val="50000"/>
                            </a:schemeClr>
                          </a:solidFill>
                          <a:latin typeface="Arial (Body)"/>
                          <a:ea typeface="+mn-ea"/>
                          <a:cs typeface="Arial" panose="020B0604020202020204" pitchFamily="34" charset="0"/>
                        </a:rPr>
                        <a:t> </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smtClean="0">
                          <a:solidFill>
                            <a:schemeClr val="accent5">
                              <a:lumMod val="50000"/>
                            </a:schemeClr>
                          </a:solidFill>
                          <a:latin typeface="Arial (Body)"/>
                          <a:ea typeface="+mn-ea"/>
                          <a:cs typeface="Arial" panose="020B0604020202020204" pitchFamily="34" charset="0"/>
                        </a:rPr>
                        <a:t>≥50%</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r>
                        <a:rPr lang="en-US" sz="1200" kern="1200" dirty="0" smtClean="0">
                          <a:solidFill>
                            <a:schemeClr val="accent5">
                              <a:lumMod val="50000"/>
                            </a:schemeClr>
                          </a:solidFill>
                          <a:latin typeface="Arial (Body)"/>
                          <a:ea typeface="+mn-ea"/>
                          <a:cs typeface="Arial" panose="020B0604020202020204" pitchFamily="34" charset="0"/>
                        </a:rPr>
                        <a:t>17.12. </a:t>
                      </a:r>
                      <a:r>
                        <a:rPr lang="en-US" sz="1200" kern="1200" dirty="0" err="1" smtClean="0">
                          <a:solidFill>
                            <a:schemeClr val="accent5">
                              <a:lumMod val="50000"/>
                            </a:schemeClr>
                          </a:solidFill>
                          <a:latin typeface="Arial (Body)"/>
                          <a:ea typeface="+mn-ea"/>
                          <a:cs typeface="Arial" panose="020B0604020202020204" pitchFamily="34" charset="0"/>
                        </a:rPr>
                        <a:t>Tỷ</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lệ</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chất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thải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nhựa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phát</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sinh</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trên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địa</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bàn</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được</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thu</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gom</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tái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sử</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dụng</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tái</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chế</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xử</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lý</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theo</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quy</a:t>
                      </a:r>
                      <a:r>
                        <a:rPr lang="en-US" sz="1200" kern="1200" dirty="0" smtClean="0">
                          <a:solidFill>
                            <a:schemeClr val="accent5">
                              <a:lumMod val="50000"/>
                            </a:schemeClr>
                          </a:solidFill>
                          <a:latin typeface="Arial (Body)"/>
                          <a:ea typeface="+mn-ea"/>
                          <a:cs typeface="Arial" panose="020B0604020202020204" pitchFamily="34" charset="0"/>
                        </a:rPr>
                        <a:t> </a:t>
                      </a:r>
                      <a:r>
                        <a:rPr lang="en-US" sz="1200" kern="1200" dirty="0" err="1" smtClean="0">
                          <a:solidFill>
                            <a:schemeClr val="accent5">
                              <a:lumMod val="50000"/>
                            </a:schemeClr>
                          </a:solidFill>
                          <a:latin typeface="Arial (Body)"/>
                          <a:ea typeface="+mn-ea"/>
                          <a:cs typeface="Arial" panose="020B0604020202020204" pitchFamily="34" charset="0"/>
                        </a:rPr>
                        <a:t>định</a:t>
                      </a:r>
                      <a:r>
                        <a:rPr lang="en-US" sz="1200" kern="1200" dirty="0" smtClean="0">
                          <a:solidFill>
                            <a:schemeClr val="accent5">
                              <a:lumMod val="50000"/>
                            </a:schemeClr>
                          </a:solidFill>
                          <a:latin typeface="Arial (Body)"/>
                          <a:ea typeface="+mn-ea"/>
                          <a:cs typeface="Arial" panose="020B0604020202020204" pitchFamily="34" charset="0"/>
                        </a:rPr>
                        <a:t> </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algn="ctr"/>
                      <a:r>
                        <a:rPr lang="en-US" sz="1200" kern="1200" dirty="0" smtClean="0">
                          <a:solidFill>
                            <a:schemeClr val="accent5">
                              <a:lumMod val="50000"/>
                            </a:schemeClr>
                          </a:solidFill>
                          <a:latin typeface="Arial (Body)"/>
                          <a:ea typeface="+mn-ea"/>
                          <a:cs typeface="Arial" panose="020B0604020202020204" pitchFamily="34" charset="0"/>
                        </a:rPr>
                        <a:t>≥70%</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r>
            </a:tbl>
          </a:graphicData>
        </a:graphic>
      </p:graphicFrame>
      <p:sp>
        <p:nvSpPr>
          <p:cNvPr id="7" name="Title 1">
            <a:extLst>
              <a:ext uri="{FF2B5EF4-FFF2-40B4-BE49-F238E27FC236}">
                <a16:creationId xmlns="" xmlns:a16="http://schemas.microsoft.com/office/drawing/2014/main" id="{782D31BE-ED30-45CB-ABB1-DD411B819418}"/>
              </a:ext>
            </a:extLst>
          </p:cNvPr>
          <p:cNvSpPr txBox="1">
            <a:spLocks/>
          </p:cNvSpPr>
          <p:nvPr/>
        </p:nvSpPr>
        <p:spPr>
          <a:xfrm>
            <a:off x="89681" y="899108"/>
            <a:ext cx="8925951" cy="440141"/>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r>
              <a:rPr lang="en-US" sz="1800" b="1" dirty="0">
                <a:solidFill>
                  <a:srgbClr val="002060"/>
                </a:solidFill>
                <a:latin typeface="Arial" panose="020B0604020202020204" pitchFamily="34" charset="0"/>
                <a:cs typeface="Arial" panose="020B0604020202020204" pitchFamily="34" charset="0"/>
              </a:rPr>
              <a:t>SO SÁNH </a:t>
            </a: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FF0000"/>
                </a:solidFill>
                <a:latin typeface="Arial (Body)"/>
                <a:cs typeface="Arial" panose="020B0604020202020204" pitchFamily="34" charset="0"/>
              </a:rPr>
              <a:t>môi</a:t>
            </a:r>
            <a:r>
              <a:rPr lang="en-US" sz="1800" b="1" dirty="0">
                <a:solidFill>
                  <a:srgbClr val="FF0000"/>
                </a:solidFill>
                <a:latin typeface="Arial (Body)"/>
                <a:cs typeface="Arial" panose="020B0604020202020204" pitchFamily="34" charset="0"/>
              </a:rPr>
              <a:t> </a:t>
            </a:r>
            <a:r>
              <a:rPr lang="en-US" sz="1800" b="1" dirty="0" err="1">
                <a:solidFill>
                  <a:srgbClr val="FF0000"/>
                </a:solidFill>
                <a:latin typeface="Arial (Body)"/>
                <a:cs typeface="Arial" panose="020B0604020202020204" pitchFamily="34" charset="0"/>
              </a:rPr>
              <a:t>trường</a:t>
            </a:r>
            <a:r>
              <a:rPr lang="en-US" sz="1800" b="1" dirty="0">
                <a:solidFill>
                  <a:srgbClr val="FF0000"/>
                </a:solidFill>
                <a:latin typeface="Arial (Body)"/>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xã</a:t>
            </a:r>
            <a:r>
              <a:rPr lang="en-US" sz="1800" b="1" dirty="0">
                <a:solidFill>
                  <a:srgbClr val="002060"/>
                </a:solidFill>
                <a:latin typeface="Arial" panose="020B0604020202020204" pitchFamily="34" charset="0"/>
                <a:cs typeface="Arial" panose="020B0604020202020204" pitchFamily="34" charset="0"/>
              </a:rPr>
              <a:t> (ĐBSCL) </a:t>
            </a:r>
            <a:r>
              <a:rPr lang="en-US" sz="1800" b="1" dirty="0" err="1">
                <a:solidFill>
                  <a:srgbClr val="002060"/>
                </a:solidFill>
                <a:latin typeface="Arial" panose="020B0604020202020204" pitchFamily="34" charset="0"/>
                <a:cs typeface="Arial" panose="020B0604020202020204" pitchFamily="34" charset="0"/>
              </a:rPr>
              <a:t>giai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đoạn</a:t>
            </a:r>
            <a:r>
              <a:rPr lang="en-US" sz="1800" b="1" dirty="0">
                <a:solidFill>
                  <a:srgbClr val="002060"/>
                </a:solidFill>
                <a:latin typeface="Arial" panose="020B0604020202020204" pitchFamily="34" charset="0"/>
                <a:cs typeface="Arial" panose="020B0604020202020204" pitchFamily="34" charset="0"/>
              </a:rPr>
              <a:t> 2021-2025</a:t>
            </a:r>
          </a:p>
        </p:txBody>
      </p:sp>
    </p:spTree>
    <p:extLst>
      <p:ext uri="{BB962C8B-B14F-4D97-AF65-F5344CB8AC3E}">
        <p14:creationId xmlns:p14="http://schemas.microsoft.com/office/powerpoint/2010/main" val="42243997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5">
            <a:extLst>
              <a:ext uri="{FF2B5EF4-FFF2-40B4-BE49-F238E27FC236}">
                <a16:creationId xmlns="" xmlns:a16="http://schemas.microsoft.com/office/drawing/2014/main" id="{813A25FF-6270-4892-ACB7-3F7AEB35BE9D}"/>
              </a:ext>
            </a:extLst>
          </p:cNvPr>
          <p:cNvGraphicFramePr>
            <a:graphicFrameLocks noGrp="1"/>
          </p:cNvGraphicFramePr>
          <p:nvPr>
            <p:extLst/>
          </p:nvPr>
        </p:nvGraphicFramePr>
        <p:xfrm>
          <a:off x="33250" y="1526424"/>
          <a:ext cx="9110750" cy="3541938"/>
        </p:xfrm>
        <a:graphic>
          <a:graphicData uri="http://schemas.openxmlformats.org/drawingml/2006/table">
            <a:tbl>
              <a:tblPr firstRow="1" bandRow="1">
                <a:tableStyleId>{7DF18680-E054-41AD-8BC1-D1AEF772440D}</a:tableStyleId>
              </a:tblPr>
              <a:tblGrid>
                <a:gridCol w="3401903">
                  <a:extLst>
                    <a:ext uri="{9D8B030D-6E8A-4147-A177-3AD203B41FA5}">
                      <a16:colId xmlns="" xmlns:a16="http://schemas.microsoft.com/office/drawing/2014/main" val="2811443241"/>
                    </a:ext>
                  </a:extLst>
                </a:gridCol>
                <a:gridCol w="1178547">
                  <a:extLst>
                    <a:ext uri="{9D8B030D-6E8A-4147-A177-3AD203B41FA5}">
                      <a16:colId xmlns="" xmlns:a16="http://schemas.microsoft.com/office/drawing/2014/main" val="3520630339"/>
                    </a:ext>
                  </a:extLst>
                </a:gridCol>
                <a:gridCol w="3560715">
                  <a:extLst>
                    <a:ext uri="{9D8B030D-6E8A-4147-A177-3AD203B41FA5}">
                      <a16:colId xmlns="" xmlns:a16="http://schemas.microsoft.com/office/drawing/2014/main" val="322481627"/>
                    </a:ext>
                  </a:extLst>
                </a:gridCol>
                <a:gridCol w="969585">
                  <a:extLst>
                    <a:ext uri="{9D8B030D-6E8A-4147-A177-3AD203B41FA5}">
                      <a16:colId xmlns="" xmlns:a16="http://schemas.microsoft.com/office/drawing/2014/main" val="3552336834"/>
                    </a:ext>
                  </a:extLst>
                </a:gridCol>
              </a:tblGrid>
              <a:tr h="488642">
                <a:tc gridSpan="2">
                  <a:txBody>
                    <a:bodyPr/>
                    <a:lstStyle/>
                    <a:p>
                      <a:pPr algn="ctr"/>
                      <a:r>
                        <a:rPr lang="en-US" sz="1200" dirty="0" err="1">
                          <a:solidFill>
                            <a:srgbClr val="FF0000"/>
                          </a:solidFill>
                          <a:latin typeface="Arial" panose="020B0604020202020204" pitchFamily="34" charset="0"/>
                          <a:cs typeface="Arial" panose="020B0604020202020204" pitchFamily="34" charset="0"/>
                        </a:rPr>
                        <a:t>Tiêu</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chí</a:t>
                      </a:r>
                      <a:r>
                        <a:rPr lang="en-US" sz="1200" dirty="0">
                          <a:solidFill>
                            <a:srgbClr val="FF0000"/>
                          </a:solidFill>
                          <a:latin typeface="Arial" panose="020B0604020202020204" pitchFamily="34" charset="0"/>
                          <a:cs typeface="Arial" panose="020B0604020202020204" pitchFamily="34" charset="0"/>
                        </a:rPr>
                        <a:t> </a:t>
                      </a:r>
                      <a:r>
                        <a:rPr lang="en-US" sz="1200" dirty="0" smtClean="0">
                          <a:solidFill>
                            <a:srgbClr val="FF0000"/>
                          </a:solidFill>
                          <a:latin typeface="Arial" panose="020B0604020202020204" pitchFamily="34" charset="0"/>
                          <a:cs typeface="Arial" panose="020B0604020202020204" pitchFamily="34" charset="0"/>
                        </a:rPr>
                        <a:t>17</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Môi</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trường</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Đạt</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chuẩn</a:t>
                      </a:r>
                      <a:r>
                        <a:rPr lang="en-US" sz="1200" dirty="0">
                          <a:solidFill>
                            <a:srgbClr val="FF0000"/>
                          </a:solidFill>
                          <a:latin typeface="Arial" panose="020B0604020202020204" pitchFamily="34" charset="0"/>
                          <a:cs typeface="Arial" panose="020B0604020202020204" pitchFamily="34" charset="0"/>
                        </a:rPr>
                        <a:t>)</a:t>
                      </a:r>
                    </a:p>
                  </a:txBody>
                  <a:tcPr marL="68580" marR="68580" marT="34290" marB="34290"/>
                </a:tc>
                <a:tc hMerge="1">
                  <a:txBody>
                    <a:bodyPr/>
                    <a:lstStyle/>
                    <a:p>
                      <a:pPr algn="ctr"/>
                      <a:endParaRPr lang="en-US" dirty="0">
                        <a:solidFill>
                          <a:schemeClr val="accent5">
                            <a:lumMod val="50000"/>
                          </a:schemeClr>
                        </a:solidFill>
                      </a:endParaRPr>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err="1">
                          <a:solidFill>
                            <a:schemeClr val="accent5">
                              <a:lumMod val="50000"/>
                            </a:schemeClr>
                          </a:solidFill>
                          <a:latin typeface="Arial" panose="020B0604020202020204" pitchFamily="34" charset="0"/>
                          <a:cs typeface="Arial" panose="020B0604020202020204" pitchFamily="34" charset="0"/>
                        </a:rPr>
                        <a:t>Tiêu</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chí</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smtClean="0">
                          <a:solidFill>
                            <a:schemeClr val="accent5">
                              <a:lumMod val="50000"/>
                            </a:schemeClr>
                          </a:solidFill>
                          <a:latin typeface="Arial" panose="020B0604020202020204" pitchFamily="34" charset="0"/>
                          <a:cs typeface="Arial" panose="020B0604020202020204" pitchFamily="34" charset="0"/>
                        </a:rPr>
                        <a:t>18</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Chát</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lượng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môi</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trường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sống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a:solidFill>
                            <a:srgbClr val="FF0000"/>
                          </a:solidFill>
                          <a:latin typeface="Arial" panose="020B0604020202020204" pitchFamily="34" charset="0"/>
                          <a:cs typeface="Arial" panose="020B0604020202020204" pitchFamily="34" charset="0"/>
                        </a:rPr>
                        <a:t>(</a:t>
                      </a:r>
                      <a:r>
                        <a:rPr lang="en-US" sz="1200" dirty="0" err="1">
                          <a:solidFill>
                            <a:srgbClr val="FF0000"/>
                          </a:solidFill>
                          <a:latin typeface="Arial" panose="020B0604020202020204" pitchFamily="34" charset="0"/>
                          <a:cs typeface="Arial" panose="020B0604020202020204" pitchFamily="34" charset="0"/>
                        </a:rPr>
                        <a:t>Nâng</a:t>
                      </a:r>
                      <a:r>
                        <a:rPr lang="en-US" sz="1200" dirty="0">
                          <a:solidFill>
                            <a:srgbClr val="FF0000"/>
                          </a:solidFill>
                          <a:latin typeface="Arial" panose="020B0604020202020204" pitchFamily="34" charset="0"/>
                          <a:cs typeface="Arial" panose="020B0604020202020204" pitchFamily="34" charset="0"/>
                        </a:rPr>
                        <a:t> </a:t>
                      </a:r>
                      <a:r>
                        <a:rPr lang="en-US" sz="1200" dirty="0" err="1">
                          <a:solidFill>
                            <a:srgbClr val="FF0000"/>
                          </a:solidFill>
                          <a:latin typeface="Arial" panose="020B0604020202020204" pitchFamily="34" charset="0"/>
                          <a:cs typeface="Arial" panose="020B0604020202020204" pitchFamily="34" charset="0"/>
                        </a:rPr>
                        <a:t>cao</a:t>
                      </a:r>
                      <a:r>
                        <a:rPr lang="en-US" sz="1200" dirty="0">
                          <a:solidFill>
                            <a:srgbClr val="FF0000"/>
                          </a:solidFill>
                          <a:latin typeface="Arial" panose="020B0604020202020204" pitchFamily="34" charset="0"/>
                          <a:cs typeface="Arial" panose="020B0604020202020204" pitchFamily="34" charset="0"/>
                        </a:rPr>
                        <a:t>)</a:t>
                      </a:r>
                    </a:p>
                    <a:p>
                      <a:pPr marL="0" algn="ctr" defTabSz="914400" rtl="0" eaLnBrk="1" latinLnBrk="0" hangingPunct="1"/>
                      <a:endParaRPr lang="en-US" sz="1200" b="1"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hMerge="1">
                  <a:txBody>
                    <a:bodyPr/>
                    <a:lstStyle/>
                    <a:p>
                      <a:pPr marL="0" algn="ctr" defTabSz="914400" rtl="0" eaLnBrk="1" latinLnBrk="0" hangingPunct="1"/>
                      <a:endParaRPr lang="en-US" sz="1800" b="1" kern="1200" dirty="0">
                        <a:solidFill>
                          <a:schemeClr val="accent5">
                            <a:lumMod val="50000"/>
                          </a:schemeClr>
                        </a:solidFill>
                        <a:latin typeface="+mn-lt"/>
                        <a:ea typeface="+mn-ea"/>
                        <a:cs typeface="+mn-cs"/>
                      </a:endParaRPr>
                    </a:p>
                  </a:txBody>
                  <a:tcPr/>
                </a:tc>
                <a:extLst>
                  <a:ext uri="{0D108BD9-81ED-4DB2-BD59-A6C34878D82A}">
                    <a16:rowId xmlns="" xmlns:a16="http://schemas.microsoft.com/office/drawing/2014/main" val="1172414979"/>
                  </a:ext>
                </a:extLst>
              </a:tr>
              <a:tr h="628255">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17.1. Tỷ lệ hộ được sử dụng nước sạch theo quy chuẩn từ hệ thống cấp nước tập trung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≥45%</a:t>
                      </a: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18.1. Tỷ lệ hộ được sử dụng nước sạch theo quy chuẩn từ hệ thống cấp nước tập trung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≥55% </a:t>
                      </a:r>
                    </a:p>
                  </a:txBody>
                  <a:tcPr marL="68580" marR="68580" marT="34290" marB="34290"/>
                </a:tc>
                <a:extLst>
                  <a:ext uri="{0D108BD9-81ED-4DB2-BD59-A6C34878D82A}">
                    <a16:rowId xmlns="" xmlns:a16="http://schemas.microsoft.com/office/drawing/2014/main" val="258580182"/>
                  </a:ext>
                </a:extLst>
              </a:tr>
              <a:tr h="682808">
                <a:tc>
                  <a:txBody>
                    <a:bodyPr/>
                    <a:lstStyle/>
                    <a:p>
                      <a:pPr algn="just"/>
                      <a:r>
                        <a:rPr lang="vi-VN" sz="1200" dirty="0" smtClean="0">
                          <a:solidFill>
                            <a:schemeClr val="accent5">
                              <a:lumMod val="50000"/>
                            </a:schemeClr>
                          </a:solidFill>
                          <a:latin typeface="Arial" panose="020B0604020202020204" pitchFamily="34" charset="0"/>
                          <a:cs typeface="Arial" panose="020B0604020202020204" pitchFamily="34" charset="0"/>
                        </a:rPr>
                        <a:t>17.</a:t>
                      </a:r>
                      <a:r>
                        <a:rPr lang="en-US" sz="1200" dirty="0" smtClean="0">
                          <a:solidFill>
                            <a:schemeClr val="accent5">
                              <a:lumMod val="50000"/>
                            </a:schemeClr>
                          </a:solidFill>
                          <a:latin typeface="Arial" panose="020B0604020202020204" pitchFamily="34" charset="0"/>
                          <a:cs typeface="Arial" panose="020B0604020202020204" pitchFamily="34" charset="0"/>
                        </a:rPr>
                        <a:t>8</a:t>
                      </a:r>
                      <a:r>
                        <a:rPr lang="vi-VN" sz="1200" dirty="0" smtClean="0">
                          <a:solidFill>
                            <a:schemeClr val="accent5">
                              <a:lumMod val="50000"/>
                            </a:schemeClr>
                          </a:solidFill>
                          <a:latin typeface="Arial" panose="020B0604020202020204" pitchFamily="34" charset="0"/>
                          <a:cs typeface="Arial" panose="020B0604020202020204" pitchFamily="34" charset="0"/>
                        </a:rPr>
                        <a:t>. </a:t>
                      </a:r>
                      <a:r>
                        <a:rPr lang="vi-VN" sz="1200" dirty="0">
                          <a:solidFill>
                            <a:schemeClr val="accent5">
                              <a:lumMod val="50000"/>
                            </a:schemeClr>
                          </a:solidFill>
                          <a:latin typeface="Arial" panose="020B0604020202020204" pitchFamily="34" charset="0"/>
                          <a:cs typeface="Arial" panose="020B0604020202020204" pitchFamily="34" charset="0"/>
                        </a:rPr>
                        <a:t>Tỷ lệ hộ có nhà tiêu, nhà tắm, thiết bị chứa nước sinh hoạt hợp vệ sinh và đảm bảo 3 sạch </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smtClean="0">
                          <a:solidFill>
                            <a:schemeClr val="accent5">
                              <a:lumMod val="50000"/>
                            </a:schemeClr>
                          </a:solidFill>
                          <a:latin typeface="Arial" panose="020B0604020202020204" pitchFamily="34" charset="0"/>
                          <a:cs typeface="Arial" panose="020B0604020202020204" pitchFamily="34" charset="0"/>
                        </a:rPr>
                        <a:t>≥70%</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18.7. Tỷ lệ hộ có nhà tắm, thiết bị chứa nước sinh hoạt hợp vệ sinh, nhà tiêu an toàn và đảm bảo 3 sạch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smtClean="0">
                          <a:solidFill>
                            <a:schemeClr val="accent5">
                              <a:lumMod val="50000"/>
                            </a:schemeClr>
                          </a:solidFill>
                          <a:latin typeface="Arial" panose="020B0604020202020204" pitchFamily="34" charset="0"/>
                          <a:cs typeface="Arial" panose="020B0604020202020204" pitchFamily="34" charset="0"/>
                        </a:rPr>
                        <a:t>≥80%</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4033920729"/>
                  </a:ext>
                </a:extLst>
              </a:tr>
              <a:tr h="6172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1200" dirty="0">
                          <a:solidFill>
                            <a:schemeClr val="accent5">
                              <a:lumMod val="50000"/>
                            </a:schemeClr>
                          </a:solidFill>
                          <a:latin typeface="Arial" panose="020B0604020202020204" pitchFamily="34" charset="0"/>
                          <a:cs typeface="Arial" panose="020B0604020202020204" pitchFamily="34" charset="0"/>
                        </a:rPr>
                        <a:t>17.9. Tỷ lệ hộ gia đình và cơ sở sản xuất, kinh doanh thực phẩm tuân thủ các quy định về đảm bảo an toàn thực phẩm</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18.4. Tỷ lệ chủ thể hộ gia đình và cơ sở sản xuất, kinh doanh thực phẩm hàng năm được tập huấn về an toàn thực phẩm </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extLst>
                  <a:ext uri="{0D108BD9-81ED-4DB2-BD59-A6C34878D82A}">
                    <a16:rowId xmlns="" xmlns:a16="http://schemas.microsoft.com/office/drawing/2014/main" val="3741563715"/>
                  </a:ext>
                </a:extLst>
              </a:tr>
              <a:tr h="628255">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en-US" sz="1200" dirty="0">
                          <a:solidFill>
                            <a:schemeClr val="accent5">
                              <a:lumMod val="50000"/>
                            </a:schemeClr>
                          </a:solidFill>
                          <a:latin typeface="Arial" panose="020B0604020202020204" pitchFamily="34" charset="0"/>
                          <a:cs typeface="Arial" panose="020B0604020202020204" pitchFamily="34" charset="0"/>
                        </a:rPr>
                        <a:t>18.5. </a:t>
                      </a:r>
                      <a:r>
                        <a:rPr lang="en-US" sz="1200" dirty="0" err="1">
                          <a:solidFill>
                            <a:schemeClr val="accent5">
                              <a:lumMod val="50000"/>
                            </a:schemeClr>
                          </a:solidFill>
                          <a:latin typeface="Arial" panose="020B0604020202020204" pitchFamily="34" charset="0"/>
                          <a:cs typeface="Arial" panose="020B0604020202020204" pitchFamily="34" charset="0"/>
                        </a:rPr>
                        <a:t>Không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để</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xảy</a:t>
                      </a:r>
                      <a:r>
                        <a:rPr lang="en-US" sz="1200" dirty="0">
                          <a:solidFill>
                            <a:schemeClr val="accent5">
                              <a:lumMod val="50000"/>
                            </a:schemeClr>
                          </a:solidFill>
                          <a:latin typeface="Arial" panose="020B0604020202020204" pitchFamily="34" charset="0"/>
                          <a:cs typeface="Arial" panose="020B0604020202020204" pitchFamily="34" charset="0"/>
                        </a:rPr>
                        <a:t> ra </a:t>
                      </a:r>
                      <a:r>
                        <a:rPr lang="en-US" sz="1200" dirty="0" err="1">
                          <a:solidFill>
                            <a:schemeClr val="accent5">
                              <a:lumMod val="50000"/>
                            </a:schemeClr>
                          </a:solidFill>
                          <a:latin typeface="Arial" panose="020B0604020202020204" pitchFamily="34" charset="0"/>
                          <a:cs typeface="Arial" panose="020B0604020202020204" pitchFamily="34" charset="0"/>
                        </a:rPr>
                        <a:t>sự</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cố</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về</a:t>
                      </a:r>
                      <a:r>
                        <a:rPr lang="en-US" sz="1200" dirty="0">
                          <a:solidFill>
                            <a:schemeClr val="accent5">
                              <a:lumMod val="50000"/>
                            </a:schemeClr>
                          </a:solidFill>
                          <a:latin typeface="Arial" panose="020B0604020202020204" pitchFamily="34" charset="0"/>
                          <a:cs typeface="Arial" panose="020B0604020202020204" pitchFamily="34" charset="0"/>
                        </a:rPr>
                        <a:t> an </a:t>
                      </a:r>
                      <a:r>
                        <a:rPr lang="en-US" sz="1200" dirty="0" err="1">
                          <a:solidFill>
                            <a:schemeClr val="accent5">
                              <a:lumMod val="50000"/>
                            </a:schemeClr>
                          </a:solidFill>
                          <a:latin typeface="Arial" panose="020B0604020202020204" pitchFamily="34" charset="0"/>
                          <a:cs typeface="Arial" panose="020B0604020202020204" pitchFamily="34" charset="0"/>
                        </a:rPr>
                        <a:t>toàn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thực</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phẩm</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trên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bàn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thuộc</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phạm</a:t>
                      </a:r>
                      <a:r>
                        <a:rPr lang="en-US" sz="1200" dirty="0">
                          <a:solidFill>
                            <a:schemeClr val="accent5">
                              <a:lumMod val="50000"/>
                            </a:schemeClr>
                          </a:solidFill>
                          <a:latin typeface="Arial" panose="020B0604020202020204" pitchFamily="34" charset="0"/>
                          <a:cs typeface="Arial" panose="020B0604020202020204" pitchFamily="34" charset="0"/>
                        </a:rPr>
                        <a:t> vi </a:t>
                      </a:r>
                      <a:r>
                        <a:rPr lang="en-US" sz="1200" dirty="0" err="1">
                          <a:solidFill>
                            <a:schemeClr val="accent5">
                              <a:lumMod val="50000"/>
                            </a:schemeClr>
                          </a:solidFill>
                          <a:latin typeface="Arial" panose="020B0604020202020204" pitchFamily="34" charset="0"/>
                          <a:cs typeface="Arial" panose="020B0604020202020204" pitchFamily="34" charset="0"/>
                        </a:rPr>
                        <a:t>quản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lý</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của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xã</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Không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619976415"/>
                  </a:ext>
                </a:extLst>
              </a:tr>
              <a:tr h="496758">
                <a:tc>
                  <a:txBody>
                    <a:bodyPr/>
                    <a:lstStyle/>
                    <a:p>
                      <a:pPr marL="0" algn="just" defTabSz="914400" rtl="0" eaLnBrk="1" latinLnBrk="0" hangingPunct="1"/>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210548516"/>
                  </a:ext>
                </a:extLst>
              </a:tr>
            </a:tbl>
          </a:graphicData>
        </a:graphic>
      </p:graphicFrame>
      <p:sp>
        <p:nvSpPr>
          <p:cNvPr id="5" name="Title 1">
            <a:extLst>
              <a:ext uri="{FF2B5EF4-FFF2-40B4-BE49-F238E27FC236}">
                <a16:creationId xmlns="" xmlns:a16="http://schemas.microsoft.com/office/drawing/2014/main" id="{85548463-4BD3-4BAD-B817-2C4E439FB7CD}"/>
              </a:ext>
            </a:extLst>
          </p:cNvPr>
          <p:cNvSpPr txBox="1">
            <a:spLocks/>
          </p:cNvSpPr>
          <p:nvPr/>
        </p:nvSpPr>
        <p:spPr>
          <a:xfrm>
            <a:off x="89681" y="899108"/>
            <a:ext cx="8925951" cy="440141"/>
          </a:xfrm>
          <a:prstGeom prst="rect">
            <a:avLst/>
          </a:prstGeom>
        </p:spPr>
        <p:txBody>
          <a:bodyPr vert="horz" lIns="68580" tIns="34290" rIns="68580" bIns="34290" rtlCol="0" anchor="ctr">
            <a:normAutofit lnSpcReduction="10000"/>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r>
              <a:rPr lang="en-US" sz="1800" b="1" dirty="0">
                <a:solidFill>
                  <a:srgbClr val="002060"/>
                </a:solidFill>
                <a:latin typeface="Arial" panose="020B0604020202020204" pitchFamily="34" charset="0"/>
                <a:cs typeface="Arial" panose="020B0604020202020204" pitchFamily="34" charset="0"/>
              </a:rPr>
              <a:t>SO SÁNH </a:t>
            </a: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FF0000"/>
                </a:solidFill>
                <a:latin typeface="Arial (Body)"/>
                <a:cs typeface="Arial" panose="020B0604020202020204" pitchFamily="34" charset="0"/>
              </a:rPr>
              <a:t>Chất</a:t>
            </a:r>
            <a:r>
              <a:rPr lang="en-US" sz="1800" b="1" dirty="0">
                <a:solidFill>
                  <a:srgbClr val="FF0000"/>
                </a:solidFill>
                <a:latin typeface="Arial (Body)"/>
                <a:cs typeface="Arial" panose="020B0604020202020204" pitchFamily="34" charset="0"/>
              </a:rPr>
              <a:t> </a:t>
            </a:r>
            <a:r>
              <a:rPr lang="en-US" sz="1800" b="1" dirty="0" err="1">
                <a:solidFill>
                  <a:srgbClr val="FF0000"/>
                </a:solidFill>
                <a:latin typeface="Arial (Body)"/>
                <a:cs typeface="Arial" panose="020B0604020202020204" pitchFamily="34" charset="0"/>
              </a:rPr>
              <a:t>lượng</a:t>
            </a:r>
            <a:r>
              <a:rPr lang="en-US" sz="1800" b="1" dirty="0">
                <a:solidFill>
                  <a:srgbClr val="FF0000"/>
                </a:solidFill>
                <a:latin typeface="Arial (Body)"/>
                <a:cs typeface="Arial" panose="020B0604020202020204" pitchFamily="34" charset="0"/>
              </a:rPr>
              <a:t> </a:t>
            </a:r>
            <a:r>
              <a:rPr lang="en-US" sz="1800" b="1" dirty="0" err="1">
                <a:solidFill>
                  <a:srgbClr val="FF0000"/>
                </a:solidFill>
                <a:latin typeface="Arial (Body)"/>
                <a:cs typeface="Arial" panose="020B0604020202020204" pitchFamily="34" charset="0"/>
              </a:rPr>
              <a:t>môi</a:t>
            </a:r>
            <a:r>
              <a:rPr lang="en-US" sz="1800" b="1" dirty="0">
                <a:solidFill>
                  <a:srgbClr val="FF0000"/>
                </a:solidFill>
                <a:latin typeface="Arial (Body)"/>
                <a:cs typeface="Arial" panose="020B0604020202020204" pitchFamily="34" charset="0"/>
              </a:rPr>
              <a:t> </a:t>
            </a:r>
            <a:r>
              <a:rPr lang="en-US" sz="1800" b="1" dirty="0" err="1">
                <a:solidFill>
                  <a:srgbClr val="FF0000"/>
                </a:solidFill>
                <a:latin typeface="Arial (Body)"/>
                <a:cs typeface="Arial" panose="020B0604020202020204" pitchFamily="34" charset="0"/>
              </a:rPr>
              <a:t>trường</a:t>
            </a:r>
            <a:r>
              <a:rPr lang="en-US" sz="1800" b="1" dirty="0">
                <a:solidFill>
                  <a:srgbClr val="FF0000"/>
                </a:solidFill>
                <a:latin typeface="Arial (Body)"/>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xã</a:t>
            </a:r>
            <a:r>
              <a:rPr lang="en-US" sz="1800" b="1" dirty="0">
                <a:solidFill>
                  <a:srgbClr val="002060"/>
                </a:solidFill>
                <a:latin typeface="Arial" panose="020B0604020202020204" pitchFamily="34" charset="0"/>
                <a:cs typeface="Arial" panose="020B0604020202020204" pitchFamily="34" charset="0"/>
              </a:rPr>
              <a:t> (ĐBSCL) </a:t>
            </a:r>
          </a:p>
          <a:p>
            <a:pPr algn="ctr"/>
            <a:r>
              <a:rPr lang="en-US" sz="1125" b="1" dirty="0" err="1">
                <a:solidFill>
                  <a:srgbClr val="002060"/>
                </a:solidFill>
                <a:latin typeface="Arial" panose="020B0604020202020204" pitchFamily="34" charset="0"/>
                <a:cs typeface="Arial" panose="020B0604020202020204" pitchFamily="34" charset="0"/>
              </a:rPr>
              <a:t>giai</a:t>
            </a:r>
            <a:r>
              <a:rPr lang="en-US" sz="1125" b="1" dirty="0">
                <a:solidFill>
                  <a:srgbClr val="002060"/>
                </a:solidFill>
                <a:latin typeface="Arial" panose="020B0604020202020204" pitchFamily="34" charset="0"/>
                <a:cs typeface="Arial" panose="020B0604020202020204" pitchFamily="34" charset="0"/>
              </a:rPr>
              <a:t> </a:t>
            </a:r>
            <a:r>
              <a:rPr lang="en-US" sz="1125" b="1" dirty="0" err="1">
                <a:solidFill>
                  <a:srgbClr val="002060"/>
                </a:solidFill>
                <a:latin typeface="Arial" panose="020B0604020202020204" pitchFamily="34" charset="0"/>
                <a:cs typeface="Arial" panose="020B0604020202020204" pitchFamily="34" charset="0"/>
              </a:rPr>
              <a:t>đoạn</a:t>
            </a:r>
            <a:r>
              <a:rPr lang="en-US" sz="1125" b="1" dirty="0">
                <a:solidFill>
                  <a:srgbClr val="002060"/>
                </a:solidFill>
                <a:latin typeface="Arial" panose="020B0604020202020204" pitchFamily="34" charset="0"/>
                <a:cs typeface="Arial" panose="020B0604020202020204" pitchFamily="34" charset="0"/>
              </a:rPr>
              <a:t> 2021-2025</a:t>
            </a:r>
          </a:p>
        </p:txBody>
      </p:sp>
    </p:spTree>
    <p:extLst>
      <p:ext uri="{BB962C8B-B14F-4D97-AF65-F5344CB8AC3E}">
        <p14:creationId xmlns:p14="http://schemas.microsoft.com/office/powerpoint/2010/main" val="35449235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 xmlns:a16="http://schemas.microsoft.com/office/drawing/2014/main" id="{B0723CC4-BA63-42C0-95B8-3476B3A11C5E}"/>
              </a:ext>
            </a:extLst>
          </p:cNvPr>
          <p:cNvGraphicFramePr>
            <a:graphicFrameLocks noGrp="1"/>
          </p:cNvGraphicFramePr>
          <p:nvPr>
            <p:extLst/>
          </p:nvPr>
        </p:nvGraphicFramePr>
        <p:xfrm>
          <a:off x="283072" y="1215649"/>
          <a:ext cx="8495168" cy="4218414"/>
        </p:xfrm>
        <a:graphic>
          <a:graphicData uri="http://schemas.openxmlformats.org/drawingml/2006/table">
            <a:tbl>
              <a:tblPr firstRow="1" firstCol="1" bandRow="1">
                <a:tableStyleId>{72833802-FEF1-4C79-8D5D-14CF1EAF98D9}</a:tableStyleId>
              </a:tblPr>
              <a:tblGrid>
                <a:gridCol w="1052433">
                  <a:extLst>
                    <a:ext uri="{9D8B030D-6E8A-4147-A177-3AD203B41FA5}">
                      <a16:colId xmlns="" xmlns:a16="http://schemas.microsoft.com/office/drawing/2014/main" val="1864976765"/>
                    </a:ext>
                  </a:extLst>
                </a:gridCol>
                <a:gridCol w="5970069">
                  <a:extLst>
                    <a:ext uri="{9D8B030D-6E8A-4147-A177-3AD203B41FA5}">
                      <a16:colId xmlns="" xmlns:a16="http://schemas.microsoft.com/office/drawing/2014/main" val="1462589662"/>
                    </a:ext>
                  </a:extLst>
                </a:gridCol>
                <a:gridCol w="1472666">
                  <a:extLst>
                    <a:ext uri="{9D8B030D-6E8A-4147-A177-3AD203B41FA5}">
                      <a16:colId xmlns="" xmlns:a16="http://schemas.microsoft.com/office/drawing/2014/main" val="3373842150"/>
                    </a:ext>
                  </a:extLst>
                </a:gridCol>
              </a:tblGrid>
              <a:tr h="401226">
                <a:tc>
                  <a:txBody>
                    <a:bodyPr/>
                    <a:lstStyle/>
                    <a:p>
                      <a:pPr indent="457200" algn="ctr">
                        <a:spcBef>
                          <a:spcPts val="200"/>
                        </a:spcBef>
                        <a:spcAft>
                          <a:spcPts val="2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Tên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tiêu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chí</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Nội</a:t>
                      </a:r>
                      <a:r>
                        <a:rPr lang="en-US" sz="1200" dirty="0">
                          <a:solidFill>
                            <a:schemeClr val="accent5">
                              <a:lumMod val="50000"/>
                            </a:schemeClr>
                          </a:solidFill>
                          <a:effectLst/>
                          <a:latin typeface="Arial" panose="020B0604020202020204" pitchFamily="34" charset="0"/>
                          <a:cs typeface="Arial" panose="020B0604020202020204" pitchFamily="34" charset="0"/>
                        </a:rPr>
                        <a:t> dung </a:t>
                      </a:r>
                      <a:r>
                        <a:rPr lang="en-US" sz="1200" dirty="0" err="1">
                          <a:solidFill>
                            <a:schemeClr val="accent5">
                              <a:lumMod val="50000"/>
                            </a:schemeClr>
                          </a:solidFill>
                          <a:effectLst/>
                          <a:latin typeface="Arial" panose="020B0604020202020204" pitchFamily="34" charset="0"/>
                          <a:cs typeface="Arial" panose="020B0604020202020204" pitchFamily="34" charset="0"/>
                        </a:rPr>
                        <a:t>tiêu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chí</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a:solidFill>
                            <a:schemeClr val="accent5">
                              <a:lumMod val="50000"/>
                            </a:schemeClr>
                          </a:solidFill>
                          <a:effectLst/>
                          <a:latin typeface="Arial" panose="020B0604020202020204" pitchFamily="34" charset="0"/>
                          <a:cs typeface="Arial" panose="020B0604020202020204" pitchFamily="34" charset="0"/>
                        </a:rPr>
                        <a:t>Chỉ tiêu</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74600347"/>
                  </a:ext>
                </a:extLst>
              </a:tr>
              <a:tr h="713041">
                <a:tc rowSpan="6">
                  <a:txBody>
                    <a:bodyPr/>
                    <a:lstStyle/>
                    <a:p>
                      <a:pPr indent="457200" algn="ctr">
                        <a:spcBef>
                          <a:spcPts val="200"/>
                        </a:spcBef>
                        <a:spcAft>
                          <a:spcPts val="2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Môi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trường</a:t>
                      </a:r>
                      <a:r>
                        <a:rPr lang="en-US" sz="1200" dirty="0">
                          <a:solidFill>
                            <a:schemeClr val="accent5">
                              <a:lumMod val="50000"/>
                            </a:schemeClr>
                          </a:solidFill>
                          <a:effectLst/>
                          <a:latin typeface="Arial" panose="020B0604020202020204" pitchFamily="34" charset="0"/>
                          <a:cs typeface="Arial" panose="020B0604020202020204" pitchFamily="34" charset="0"/>
                        </a:rPr>
                        <a:t> </a:t>
                      </a:r>
                    </a:p>
                    <a:p>
                      <a:pPr indent="457200" algn="ctr">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 </a:t>
                      </a:r>
                    </a:p>
                    <a:p>
                      <a:pPr indent="457200" algn="ctr">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 </a:t>
                      </a:r>
                    </a:p>
                  </a:txBody>
                  <a:tcPr marL="18203" marR="18203" marT="0" marB="0" anchor="ct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7.1. </a:t>
                      </a:r>
                      <a:r>
                        <a:rPr lang="en-US" sz="1200" dirty="0" err="1">
                          <a:solidFill>
                            <a:schemeClr val="accent5">
                              <a:lumMod val="50000"/>
                            </a:schemeClr>
                          </a:solidFill>
                          <a:effectLst/>
                          <a:latin typeface="Arial" panose="020B0604020202020204" pitchFamily="34" charset="0"/>
                          <a:cs typeface="Arial" panose="020B0604020202020204" pitchFamily="34" charset="0"/>
                        </a:rPr>
                        <a:t>Hệ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thống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gom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xử</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địa</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huyện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đảm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yêu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cầu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về</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môi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trường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sinh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hoạt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chôn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lấp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trực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tiếp</a:t>
                      </a:r>
                      <a:r>
                        <a:rPr lang="en-US" sz="1200" dirty="0">
                          <a:solidFill>
                            <a:schemeClr val="accent5">
                              <a:lumMod val="50000"/>
                            </a:schemeClr>
                          </a:solidFill>
                          <a:effectLst/>
                          <a:latin typeface="Arial" panose="020B0604020202020204" pitchFamily="34" charset="0"/>
                          <a:cs typeface="Arial" panose="020B0604020202020204" pitchFamily="34" charset="0"/>
                        </a:rPr>
                        <a:t> ≤50% </a:t>
                      </a:r>
                      <a:r>
                        <a:rPr lang="en-US" sz="1200" dirty="0" err="1">
                          <a:solidFill>
                            <a:schemeClr val="accent5">
                              <a:lumMod val="50000"/>
                            </a:schemeClr>
                          </a:solidFill>
                          <a:effectLst/>
                          <a:latin typeface="Arial" panose="020B0604020202020204" pitchFamily="34" charset="0"/>
                          <a:cs typeface="Arial" panose="020B0604020202020204" pitchFamily="34" charset="0"/>
                        </a:rPr>
                        <a:t>tổng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lượng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phát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sinh</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Đạt</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1719133481"/>
                  </a:ext>
                </a:extLst>
              </a:tr>
              <a:tr h="182880">
                <a:tc vMerge="1">
                  <a:txBody>
                    <a:bodyPr/>
                    <a:lstStyle/>
                    <a:p>
                      <a:endParaRPr lang="en-US"/>
                    </a:p>
                  </a:txBody>
                  <a:tcP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7.2.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hộ</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gia</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đình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thực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hiện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phân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loại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tại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nguồn</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≥40%</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r>
              <a:tr h="437949">
                <a:tc vMerge="1">
                  <a:txBody>
                    <a:bodyPr/>
                    <a:lstStyle/>
                    <a:p>
                      <a:endParaRPr lang="en-US" dirty="0"/>
                    </a:p>
                  </a:txBody>
                  <a:tcP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7.3. </a:t>
                      </a:r>
                      <a:r>
                        <a:rPr lang="en-US" sz="1200" dirty="0" err="1">
                          <a:solidFill>
                            <a:schemeClr val="accent5">
                              <a:lumMod val="50000"/>
                            </a:schemeClr>
                          </a:solidFill>
                          <a:effectLst/>
                          <a:latin typeface="Arial" panose="020B0604020202020204" pitchFamily="34" charset="0"/>
                          <a:cs typeface="Arial" panose="020B0604020202020204" pitchFamily="34" charset="0"/>
                        </a:rPr>
                        <a:t>Có</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mô</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hình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tái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chế</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hữu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cơ</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phụ</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phẩm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nghiệp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mô</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cấp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xã</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trở</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lên</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l">
                        <a:spcBef>
                          <a:spcPts val="200"/>
                        </a:spcBef>
                        <a:spcAft>
                          <a:spcPts val="200"/>
                        </a:spcAft>
                      </a:pPr>
                      <a:r>
                        <a:rPr lang="en-US" sz="1200" dirty="0" smtClean="0">
                          <a:solidFill>
                            <a:schemeClr val="accent5">
                              <a:lumMod val="50000"/>
                            </a:schemeClr>
                          </a:solidFill>
                          <a:effectLst/>
                          <a:latin typeface="Arial" panose="020B0604020202020204" pitchFamily="34" charset="0"/>
                          <a:cs typeface="Arial" panose="020B0604020202020204" pitchFamily="34" charset="0"/>
                        </a:rPr>
                        <a:t>≥01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mô</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hình</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2318200742"/>
                  </a:ext>
                </a:extLst>
              </a:tr>
              <a:tr h="425918">
                <a:tc vMerge="1">
                  <a:txBody>
                    <a:bodyPr/>
                    <a:lstStyle/>
                    <a:p>
                      <a:pPr indent="457200" algn="ctr">
                        <a:spcBef>
                          <a:spcPts val="200"/>
                        </a:spcBef>
                        <a:spcAft>
                          <a:spcPts val="200"/>
                        </a:spcAft>
                      </a:pPr>
                      <a:r>
                        <a:rPr lang="en-US" sz="1600" dirty="0">
                          <a:solidFill>
                            <a:schemeClr val="accent5">
                              <a:lumMod val="50000"/>
                            </a:schemeClr>
                          </a:solidFill>
                          <a:effectLst/>
                          <a:latin typeface="Arial" panose="020B0604020202020204" pitchFamily="34" charset="0"/>
                          <a:cs typeface="Arial" panose="020B0604020202020204" pitchFamily="34" charset="0"/>
                        </a:rPr>
                        <a:t> </a:t>
                      </a:r>
                      <a:endParaRPr lang="en-US" sz="16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24271" marR="24271" marT="0" marB="0" anchor="ct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7.4. </a:t>
                      </a:r>
                      <a:r>
                        <a:rPr lang="en-US" sz="1200" dirty="0" err="1">
                          <a:solidFill>
                            <a:schemeClr val="accent5">
                              <a:lumMod val="50000"/>
                            </a:schemeClr>
                          </a:solidFill>
                          <a:effectLst/>
                          <a:latin typeface="Arial" panose="020B0604020202020204" pitchFamily="34" charset="0"/>
                          <a:cs typeface="Arial" panose="020B0604020202020204" pitchFamily="34" charset="0"/>
                        </a:rPr>
                        <a:t>Có</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trình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xử</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sinh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hoạt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tập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trung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áp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dụng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biện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pháp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phù</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hợp</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l">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≥01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công</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trình</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2979678509"/>
                  </a:ext>
                </a:extLst>
              </a:tr>
              <a:tr h="729113">
                <a:tc vMerge="1">
                  <a:txBody>
                    <a:bodyPr/>
                    <a:lstStyle/>
                    <a:p>
                      <a:endParaRPr lang="en-US" dirty="0"/>
                    </a:p>
                  </a:txBody>
                  <a:tcP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7.5. </a:t>
                      </a:r>
                      <a:r>
                        <a:rPr lang="en-US" sz="1200" dirty="0" err="1">
                          <a:solidFill>
                            <a:schemeClr val="accent5">
                              <a:lumMod val="50000"/>
                            </a:schemeClr>
                          </a:solidFill>
                          <a:effectLst/>
                          <a:latin typeface="Arial" panose="020B0604020202020204" pitchFamily="34" charset="0"/>
                          <a:cs typeface="Arial" panose="020B0604020202020204" pitchFamily="34" charset="0"/>
                        </a:rPr>
                        <a:t>Khu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nghiệp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cụm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nghiệp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làng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nghề</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địa</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thực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hiện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đúng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các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về</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môi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trường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trong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đó</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trồng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cây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xanh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trong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khu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nghiệp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cụm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nghiệp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tối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thiểu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là</a:t>
                      </a:r>
                      <a:r>
                        <a:rPr lang="en-US" sz="1200" dirty="0">
                          <a:solidFill>
                            <a:schemeClr val="accent5">
                              <a:lumMod val="50000"/>
                            </a:schemeClr>
                          </a:solidFill>
                          <a:effectLst/>
                          <a:latin typeface="Arial" panose="020B0604020202020204" pitchFamily="34" charset="0"/>
                          <a:cs typeface="Arial" panose="020B0604020202020204" pitchFamily="34" charset="0"/>
                        </a:rPr>
                        <a:t> 10% </a:t>
                      </a:r>
                      <a:r>
                        <a:rPr lang="en-US" sz="1200" dirty="0" err="1">
                          <a:solidFill>
                            <a:schemeClr val="accent5">
                              <a:lumMod val="50000"/>
                            </a:schemeClr>
                          </a:solidFill>
                          <a:effectLst/>
                          <a:latin typeface="Arial" panose="020B0604020202020204" pitchFamily="34" charset="0"/>
                          <a:cs typeface="Arial" panose="020B0604020202020204" pitchFamily="34" charset="0"/>
                        </a:rPr>
                        <a:t>diện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tích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toàn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khu</a:t>
                      </a:r>
                      <a:r>
                        <a:rPr lang="en-US" sz="1200" dirty="0">
                          <a:solidFill>
                            <a:schemeClr val="accent5">
                              <a:lumMod val="50000"/>
                            </a:schemeClr>
                          </a:solidFill>
                          <a:effectLst/>
                          <a:latin typeface="Arial" panose="020B0604020202020204" pitchFamily="34" charset="0"/>
                          <a:cs typeface="Arial" panose="020B0604020202020204" pitchFamily="34" charset="0"/>
                        </a:rPr>
                        <a:t> </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Đạt</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3831954936"/>
                  </a:ext>
                </a:extLst>
              </a:tr>
              <a:tr h="346510">
                <a:tc vMerge="1">
                  <a:txBody>
                    <a:bodyPr/>
                    <a:lstStyle/>
                    <a:p>
                      <a:endParaRPr lang="en-US" dirty="0"/>
                    </a:p>
                  </a:txBody>
                  <a:tcP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7.6. </a:t>
                      </a:r>
                      <a:r>
                        <a:rPr lang="en-GB" sz="1200" dirty="0" err="1">
                          <a:solidFill>
                            <a:schemeClr val="accent5">
                              <a:lumMod val="50000"/>
                            </a:schemeClr>
                          </a:solidFill>
                          <a:effectLst/>
                          <a:latin typeface="Arial" panose="020B0604020202020204" pitchFamily="34" charset="0"/>
                          <a:cs typeface="Arial" panose="020B0604020202020204" pitchFamily="34" charset="0"/>
                        </a:rPr>
                        <a:t>Đất</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cây</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xanh</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sử</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dụng</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công</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cộng</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tại</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điểm</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dân</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cư</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nông</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thôn</a:t>
                      </a:r>
                      <a:r>
                        <a:rPr lang="en-GB" sz="1200" dirty="0">
                          <a:solidFill>
                            <a:schemeClr val="accent5">
                              <a:lumMod val="50000"/>
                            </a:schemeClr>
                          </a:solidFill>
                          <a:effectLst/>
                          <a:latin typeface="Arial" panose="020B0604020202020204" pitchFamily="34" charset="0"/>
                          <a:cs typeface="Arial" panose="020B0604020202020204" pitchFamily="34" charset="0"/>
                        </a:rPr>
                        <a:t> </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≥2m</a:t>
                      </a:r>
                      <a:r>
                        <a:rPr lang="en-US" sz="1200" baseline="30000" dirty="0">
                          <a:solidFill>
                            <a:schemeClr val="accent5">
                              <a:lumMod val="50000"/>
                            </a:schemeClr>
                          </a:solidFill>
                          <a:effectLst/>
                          <a:latin typeface="Arial" panose="020B0604020202020204" pitchFamily="34" charset="0"/>
                          <a:cs typeface="Arial" panose="020B0604020202020204" pitchFamily="34" charset="0"/>
                        </a:rPr>
                        <a:t>2</a:t>
                      </a:r>
                      <a:r>
                        <a:rPr lang="en-US" sz="1200" dirty="0">
                          <a:solidFill>
                            <a:schemeClr val="accent5">
                              <a:lumMod val="50000"/>
                            </a:schemeClr>
                          </a:solidFill>
                          <a:effectLst/>
                          <a:latin typeface="Arial" panose="020B0604020202020204" pitchFamily="34" charset="0"/>
                          <a:cs typeface="Arial" panose="020B0604020202020204" pitchFamily="34" charset="0"/>
                        </a:rPr>
                        <a:t>/</a:t>
                      </a:r>
                      <a:r>
                        <a:rPr lang="en-US" sz="1200" dirty="0" err="1">
                          <a:solidFill>
                            <a:schemeClr val="accent5">
                              <a:lumMod val="50000"/>
                            </a:schemeClr>
                          </a:solidFill>
                          <a:effectLst/>
                          <a:latin typeface="Arial" panose="020B0604020202020204" pitchFamily="34" charset="0"/>
                          <a:cs typeface="Arial" panose="020B0604020202020204" pitchFamily="34" charset="0"/>
                        </a:rPr>
                        <a:t>người</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146461136"/>
                  </a:ext>
                </a:extLst>
              </a:tr>
              <a:tr h="462013">
                <a:tc>
                  <a:txBody>
                    <a:bodyPr/>
                    <a:lstStyle/>
                    <a:p>
                      <a:pPr indent="457200" algn="ctr">
                        <a:spcBef>
                          <a:spcPts val="200"/>
                        </a:spcBef>
                        <a:spcAft>
                          <a:spcPts val="200"/>
                        </a:spcAft>
                      </a:pP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just">
                        <a:spcBef>
                          <a:spcPts val="200"/>
                        </a:spcBef>
                        <a:spcAft>
                          <a:spcPts val="200"/>
                        </a:spcAft>
                      </a:pP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7.7.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Tỷ</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lệ</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chất</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thải</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nhựa</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phát</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sinh</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trên</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địa</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bàn</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được</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thu</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gom</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tái</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sử</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dụng</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tái</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chế</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xử</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lý</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theo</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quy</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định</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endParaRPr lang="en-US" sz="1200" kern="1200" dirty="0">
                        <a:solidFill>
                          <a:schemeClr val="accent5">
                            <a:lumMod val="50000"/>
                          </a:schemeClr>
                        </a:solidFill>
                        <a:effectLst/>
                        <a:latin typeface="Arial" panose="020B0604020202020204" pitchFamily="34" charset="0"/>
                        <a:ea typeface="+mn-ea"/>
                        <a:cs typeface="Arial" panose="020B0604020202020204" pitchFamily="34" charset="0"/>
                      </a:endParaRPr>
                    </a:p>
                  </a:txBody>
                  <a:tcPr marL="18203" marR="18203" marT="0" marB="0" anchor="ctr"/>
                </a:tc>
                <a:tc>
                  <a:txBody>
                    <a:bodyPr/>
                    <a:lstStyle/>
                    <a:p>
                      <a:pPr marL="0" marR="0" indent="457200" algn="ctr" defTabSz="914400" rtl="0" eaLnBrk="1" fontAlgn="auto" latinLnBrk="0" hangingPunct="1">
                        <a:lnSpc>
                          <a:spcPct val="100000"/>
                        </a:lnSpc>
                        <a:spcBef>
                          <a:spcPts val="200"/>
                        </a:spcBef>
                        <a:spcAft>
                          <a:spcPts val="200"/>
                        </a:spcAft>
                        <a:buClrTx/>
                        <a:buSzTx/>
                        <a:buFontTx/>
                        <a:buNone/>
                        <a:tabLst/>
                        <a:defRPr/>
                      </a:pPr>
                      <a:r>
                        <a:rPr lang="en-US" sz="1200" dirty="0" smtClean="0">
                          <a:solidFill>
                            <a:schemeClr val="accent5">
                              <a:lumMod val="50000"/>
                            </a:schemeClr>
                          </a:solidFill>
                          <a:effectLst/>
                          <a:latin typeface="Arial" panose="020B0604020202020204" pitchFamily="34" charset="0"/>
                          <a:cs typeface="Arial" panose="020B0604020202020204" pitchFamily="34" charset="0"/>
                        </a:rPr>
                        <a:t>≥50%</a:t>
                      </a:r>
                      <a:endParaRPr lang="en-US" sz="1200" dirty="0" smtClean="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r>
              <a:tr h="519764">
                <a:tc>
                  <a:txBody>
                    <a:bodyPr/>
                    <a:lstStyle/>
                    <a:p>
                      <a:pPr indent="457200" algn="ctr">
                        <a:spcBef>
                          <a:spcPts val="200"/>
                        </a:spcBef>
                        <a:spcAft>
                          <a:spcPts val="200"/>
                        </a:spcAft>
                      </a:pP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just">
                        <a:spcBef>
                          <a:spcPts val="200"/>
                        </a:spcBef>
                        <a:spcAft>
                          <a:spcPts val="200"/>
                        </a:spcAft>
                      </a:pP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7.8.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Tỷ</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lệ</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điểm</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tập</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kết</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trung</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chuyển</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chất</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thải</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rắn</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sinh</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hoạt</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trên</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địa</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bàn</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huyện</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có</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hạ</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tầng</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về</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bảo</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vệ</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môi</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trường</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theo</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quy</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định</a:t>
                      </a:r>
                      <a:endParaRPr lang="en-US" sz="1200" kern="1200" dirty="0">
                        <a:solidFill>
                          <a:schemeClr val="accent5">
                            <a:lumMod val="50000"/>
                          </a:schemeClr>
                        </a:solidFill>
                        <a:effectLst/>
                        <a:latin typeface="Arial" panose="020B0604020202020204" pitchFamily="34" charset="0"/>
                        <a:ea typeface="+mn-ea"/>
                        <a:cs typeface="Arial" panose="020B0604020202020204" pitchFamily="34" charset="0"/>
                      </a:endParaRPr>
                    </a:p>
                  </a:txBody>
                  <a:tcPr marL="18203" marR="18203" marT="0" marB="0" anchor="ctr"/>
                </a:tc>
                <a:tc>
                  <a:txBody>
                    <a:bodyPr/>
                    <a:lstStyle/>
                    <a:p>
                      <a:pPr marL="0" marR="0" indent="457200" algn="ctr" defTabSz="914400" rtl="0" eaLnBrk="1" fontAlgn="auto" latinLnBrk="0" hangingPunct="1">
                        <a:lnSpc>
                          <a:spcPct val="100000"/>
                        </a:lnSpc>
                        <a:spcBef>
                          <a:spcPts val="200"/>
                        </a:spcBef>
                        <a:spcAft>
                          <a:spcPts val="200"/>
                        </a:spcAft>
                        <a:buClrTx/>
                        <a:buSzTx/>
                        <a:buFontTx/>
                        <a:buNone/>
                        <a:tabLst/>
                        <a:defRPr/>
                      </a:pPr>
                      <a:r>
                        <a:rPr lang="en-US" sz="1200" dirty="0" smtClean="0">
                          <a:solidFill>
                            <a:schemeClr val="accent5">
                              <a:lumMod val="50000"/>
                            </a:schemeClr>
                          </a:solidFill>
                          <a:effectLst/>
                          <a:latin typeface="Arial" panose="020B0604020202020204" pitchFamily="34" charset="0"/>
                          <a:cs typeface="Arial" panose="020B0604020202020204" pitchFamily="34" charset="0"/>
                        </a:rPr>
                        <a:t>100%</a:t>
                      </a:r>
                      <a:endParaRPr lang="en-US" sz="1200" dirty="0" smtClean="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r>
            </a:tbl>
          </a:graphicData>
        </a:graphic>
      </p:graphicFrame>
      <p:sp>
        <p:nvSpPr>
          <p:cNvPr id="7" name="Title 1">
            <a:extLst>
              <a:ext uri="{FF2B5EF4-FFF2-40B4-BE49-F238E27FC236}">
                <a16:creationId xmlns="" xmlns:a16="http://schemas.microsoft.com/office/drawing/2014/main" id="{0FA4EF84-9B42-4B5F-9A2F-3529F555EF0C}"/>
              </a:ext>
            </a:extLst>
          </p:cNvPr>
          <p:cNvSpPr>
            <a:spLocks noGrp="1"/>
          </p:cNvSpPr>
          <p:nvPr>
            <p:ph type="title"/>
          </p:nvPr>
        </p:nvSpPr>
        <p:spPr>
          <a:xfrm>
            <a:off x="109025" y="853389"/>
            <a:ext cx="8925951" cy="440141"/>
          </a:xfrm>
        </p:spPr>
        <p:txBody>
          <a:bodyPr>
            <a:normAutofit/>
          </a:bodyPr>
          <a:lstStyle/>
          <a:p>
            <a:pPr algn="ct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HUYỆN </a:t>
            </a:r>
            <a:r>
              <a:rPr lang="en-US" sz="1800" b="1" dirty="0" err="1">
                <a:solidFill>
                  <a:srgbClr val="002060"/>
                </a:solidFill>
                <a:latin typeface="Arial" panose="020B0604020202020204" pitchFamily="34" charset="0"/>
                <a:cs typeface="Arial" panose="020B0604020202020204" pitchFamily="34" charset="0"/>
              </a:rPr>
              <a:t>đạt</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chuẩn</a:t>
            </a:r>
            <a:endParaRPr lang="en-US" sz="18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49955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 xmlns:a16="http://schemas.microsoft.com/office/drawing/2014/main" id="{B0723CC4-BA63-42C0-95B8-3476B3A11C5E}"/>
              </a:ext>
            </a:extLst>
          </p:cNvPr>
          <p:cNvGraphicFramePr>
            <a:graphicFrameLocks noGrp="1"/>
          </p:cNvGraphicFramePr>
          <p:nvPr>
            <p:extLst/>
          </p:nvPr>
        </p:nvGraphicFramePr>
        <p:xfrm>
          <a:off x="281541" y="1600792"/>
          <a:ext cx="8489482" cy="3530534"/>
        </p:xfrm>
        <a:graphic>
          <a:graphicData uri="http://schemas.openxmlformats.org/drawingml/2006/table">
            <a:tbl>
              <a:tblPr firstRow="1" firstCol="1" bandRow="1">
                <a:tableStyleId>{72833802-FEF1-4C79-8D5D-14CF1EAF98D9}</a:tableStyleId>
              </a:tblPr>
              <a:tblGrid>
                <a:gridCol w="1139266">
                  <a:extLst>
                    <a:ext uri="{9D8B030D-6E8A-4147-A177-3AD203B41FA5}">
                      <a16:colId xmlns="" xmlns:a16="http://schemas.microsoft.com/office/drawing/2014/main" val="1864976765"/>
                    </a:ext>
                  </a:extLst>
                </a:gridCol>
                <a:gridCol w="5920607">
                  <a:extLst>
                    <a:ext uri="{9D8B030D-6E8A-4147-A177-3AD203B41FA5}">
                      <a16:colId xmlns="" xmlns:a16="http://schemas.microsoft.com/office/drawing/2014/main" val="1462589662"/>
                    </a:ext>
                  </a:extLst>
                </a:gridCol>
                <a:gridCol w="1429610">
                  <a:extLst>
                    <a:ext uri="{9D8B030D-6E8A-4147-A177-3AD203B41FA5}">
                      <a16:colId xmlns="" xmlns:a16="http://schemas.microsoft.com/office/drawing/2014/main" val="3373842150"/>
                    </a:ext>
                  </a:extLst>
                </a:gridCol>
              </a:tblGrid>
              <a:tr h="402674">
                <a:tc>
                  <a:txBody>
                    <a:bodyPr/>
                    <a:lstStyle/>
                    <a:p>
                      <a:pPr indent="457200" algn="ctr">
                        <a:spcBef>
                          <a:spcPts val="200"/>
                        </a:spcBef>
                        <a:spcAft>
                          <a:spcPts val="2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Tên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tiêu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chí</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Nội</a:t>
                      </a:r>
                      <a:r>
                        <a:rPr lang="en-US" sz="1200" dirty="0">
                          <a:solidFill>
                            <a:schemeClr val="accent5">
                              <a:lumMod val="50000"/>
                            </a:schemeClr>
                          </a:solidFill>
                          <a:effectLst/>
                          <a:latin typeface="Arial" panose="020B0604020202020204" pitchFamily="34" charset="0"/>
                          <a:cs typeface="Arial" panose="020B0604020202020204" pitchFamily="34" charset="0"/>
                        </a:rPr>
                        <a:t> dung </a:t>
                      </a:r>
                      <a:r>
                        <a:rPr lang="en-US" sz="1200" dirty="0" err="1">
                          <a:solidFill>
                            <a:schemeClr val="accent5">
                              <a:lumMod val="50000"/>
                            </a:schemeClr>
                          </a:solidFill>
                          <a:effectLst/>
                          <a:latin typeface="Arial" panose="020B0604020202020204" pitchFamily="34" charset="0"/>
                          <a:cs typeface="Arial" panose="020B0604020202020204" pitchFamily="34" charset="0"/>
                        </a:rPr>
                        <a:t>tiêu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chí</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a:solidFill>
                            <a:schemeClr val="accent5">
                              <a:lumMod val="50000"/>
                            </a:schemeClr>
                          </a:solidFill>
                          <a:effectLst/>
                          <a:latin typeface="Arial" panose="020B0604020202020204" pitchFamily="34" charset="0"/>
                          <a:cs typeface="Arial" panose="020B0604020202020204" pitchFamily="34" charset="0"/>
                        </a:rPr>
                        <a:t>Chỉ tiêu</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74600347"/>
                  </a:ext>
                </a:extLst>
              </a:tr>
              <a:tr h="548640">
                <a:tc rowSpan="5">
                  <a:txBody>
                    <a:bodyPr/>
                    <a:lstStyle/>
                    <a:p>
                      <a:pPr indent="457200" algn="ctr">
                        <a:spcBef>
                          <a:spcPts val="200"/>
                        </a:spcBef>
                        <a:spcAft>
                          <a:spcPts val="200"/>
                        </a:spcAft>
                      </a:pPr>
                      <a:r>
                        <a:rPr lang="en-US" sz="1200" b="1" kern="1200" dirty="0" err="1">
                          <a:solidFill>
                            <a:schemeClr val="accent5">
                              <a:lumMod val="50000"/>
                            </a:schemeClr>
                          </a:solidFill>
                          <a:effectLst/>
                          <a:latin typeface="Arial" panose="020B0604020202020204" pitchFamily="34" charset="0"/>
                          <a:ea typeface="+mn-ea"/>
                          <a:cs typeface="Arial" panose="020B0604020202020204" pitchFamily="34" charset="0"/>
                        </a:rPr>
                        <a:t>Chất</a:t>
                      </a:r>
                      <a:r>
                        <a:rPr lang="en-US" sz="1200" b="1"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US" sz="1200" b="1" kern="1200" dirty="0" err="1">
                          <a:solidFill>
                            <a:schemeClr val="accent5">
                              <a:lumMod val="50000"/>
                            </a:schemeClr>
                          </a:solidFill>
                          <a:effectLst/>
                          <a:latin typeface="Arial" panose="020B0604020202020204" pitchFamily="34" charset="0"/>
                          <a:ea typeface="+mn-ea"/>
                          <a:cs typeface="Arial" panose="020B0604020202020204" pitchFamily="34" charset="0"/>
                        </a:rPr>
                        <a:t>lượng</a:t>
                      </a:r>
                      <a:r>
                        <a:rPr lang="en-US" sz="1200" b="1"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US" sz="1200" b="1" kern="1200" dirty="0" err="1">
                          <a:solidFill>
                            <a:schemeClr val="accent5">
                              <a:lumMod val="50000"/>
                            </a:schemeClr>
                          </a:solidFill>
                          <a:effectLst/>
                          <a:latin typeface="Arial" panose="020B0604020202020204" pitchFamily="34" charset="0"/>
                          <a:ea typeface="+mn-ea"/>
                          <a:cs typeface="Arial" panose="020B0604020202020204" pitchFamily="34" charset="0"/>
                        </a:rPr>
                        <a:t>môi</a:t>
                      </a:r>
                      <a:r>
                        <a:rPr lang="en-US" sz="1200" b="1"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US" sz="1200" b="1" kern="1200" dirty="0" err="1">
                          <a:solidFill>
                            <a:schemeClr val="accent5">
                              <a:lumMod val="50000"/>
                            </a:schemeClr>
                          </a:solidFill>
                          <a:effectLst/>
                          <a:latin typeface="Arial" panose="020B0604020202020204" pitchFamily="34" charset="0"/>
                          <a:ea typeface="+mn-ea"/>
                          <a:cs typeface="Arial" panose="020B0604020202020204" pitchFamily="34" charset="0"/>
                        </a:rPr>
                        <a:t>trường</a:t>
                      </a:r>
                      <a:r>
                        <a:rPr lang="en-US" sz="1200" b="1" kern="1200" dirty="0">
                          <a:solidFill>
                            <a:schemeClr val="accent5">
                              <a:lumMod val="50000"/>
                            </a:schemeClr>
                          </a:solidFill>
                          <a:effectLst/>
                          <a:latin typeface="Arial" panose="020B0604020202020204" pitchFamily="34" charset="0"/>
                          <a:ea typeface="+mn-ea"/>
                          <a:cs typeface="Arial" panose="020B0604020202020204" pitchFamily="34" charset="0"/>
                        </a:rPr>
                        <a:t> </a:t>
                      </a:r>
                      <a:r>
                        <a:rPr lang="en-US" sz="1200" b="1" kern="1200" dirty="0" err="1">
                          <a:solidFill>
                            <a:schemeClr val="accent5">
                              <a:lumMod val="50000"/>
                            </a:schemeClr>
                          </a:solidFill>
                          <a:effectLst/>
                          <a:latin typeface="Arial" panose="020B0604020202020204" pitchFamily="34" charset="0"/>
                          <a:ea typeface="+mn-ea"/>
                          <a:cs typeface="Arial" panose="020B0604020202020204" pitchFamily="34" charset="0"/>
                        </a:rPr>
                        <a:t>sống</a:t>
                      </a:r>
                      <a:endParaRPr lang="en-US" sz="1200" b="1" kern="1200" dirty="0">
                        <a:solidFill>
                          <a:schemeClr val="accent5">
                            <a:lumMod val="50000"/>
                          </a:schemeClr>
                        </a:solidFill>
                        <a:effectLst/>
                        <a:latin typeface="Arial" panose="020B0604020202020204" pitchFamily="34" charset="0"/>
                        <a:ea typeface="+mn-ea"/>
                        <a:cs typeface="Arial" panose="020B0604020202020204" pitchFamily="34" charset="0"/>
                      </a:endParaRPr>
                    </a:p>
                  </a:txBody>
                  <a:tcPr marL="18203" marR="18203" marT="0" marB="0" anchor="ct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8.1.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hộ</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sử</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dụng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sạch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theo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chuẩn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từ</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thống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cấp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tập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trung</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Bộ</a:t>
                      </a:r>
                      <a:r>
                        <a:rPr lang="en-US"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NNPTNT </a:t>
                      </a:r>
                      <a:r>
                        <a:rPr lang="en-US"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công</a:t>
                      </a:r>
                      <a:r>
                        <a:rPr lang="en-US"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bố</a:t>
                      </a:r>
                      <a:r>
                        <a:rPr lang="en-US"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chỉ</a:t>
                      </a:r>
                      <a:r>
                        <a:rPr lang="en-US"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tiêu</a:t>
                      </a:r>
                      <a:r>
                        <a:rPr lang="en-US"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cụ</a:t>
                      </a:r>
                      <a:r>
                        <a:rPr lang="en-US"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US"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thể</a:t>
                      </a:r>
                      <a:endParaRPr lang="en-US" sz="1200" kern="1200" dirty="0">
                        <a:solidFill>
                          <a:schemeClr val="accent5">
                            <a:lumMod val="50000"/>
                          </a:schemeClr>
                        </a:solidFill>
                        <a:effectLst/>
                        <a:latin typeface="Arial" panose="020B0604020202020204" pitchFamily="34" charset="0"/>
                        <a:ea typeface="+mn-ea"/>
                        <a:cs typeface="Arial" panose="020B0604020202020204" pitchFamily="34" charset="0"/>
                      </a:endParaRPr>
                    </a:p>
                  </a:txBody>
                  <a:tcPr marL="18203" marR="18203" marT="0" marB="0" anchor="ctr"/>
                </a:tc>
                <a:extLst>
                  <a:ext uri="{0D108BD9-81ED-4DB2-BD59-A6C34878D82A}">
                    <a16:rowId xmlns="" xmlns:a16="http://schemas.microsoft.com/office/drawing/2014/main" val="2172722213"/>
                  </a:ext>
                </a:extLst>
              </a:tr>
              <a:tr h="557866">
                <a:tc vMerge="1">
                  <a:txBody>
                    <a:bodyPr/>
                    <a:lstStyle/>
                    <a:p>
                      <a:endParaRPr lang="en-US" dirty="0"/>
                    </a:p>
                  </a:txBody>
                  <a:tcP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8.2.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trình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cấp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tập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trung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có</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tổ</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chức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quản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khai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thác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hoạt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động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bền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vững</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≥35%</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190465584"/>
                  </a:ext>
                </a:extLst>
              </a:tr>
              <a:tr h="579600">
                <a:tc vMerge="1">
                  <a:txBody>
                    <a:bodyPr/>
                    <a:lstStyle/>
                    <a:p>
                      <a:endParaRPr lang="en-US"/>
                    </a:p>
                  </a:txBody>
                  <a:tcP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8.3. </a:t>
                      </a:r>
                      <a:r>
                        <a:rPr lang="en-US" sz="1200" dirty="0" err="1">
                          <a:solidFill>
                            <a:schemeClr val="accent5">
                              <a:lumMod val="50000"/>
                            </a:schemeClr>
                          </a:solidFill>
                          <a:effectLst/>
                          <a:latin typeface="Arial" panose="020B0604020202020204" pitchFamily="34" charset="0"/>
                          <a:cs typeface="Arial" panose="020B0604020202020204" pitchFamily="34" charset="0"/>
                        </a:rPr>
                        <a:t>Có</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kế</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hoạch</a:t>
                      </a:r>
                      <a:r>
                        <a:rPr lang="en-US" sz="1200" dirty="0">
                          <a:solidFill>
                            <a:schemeClr val="accent5">
                              <a:lumMod val="50000"/>
                            </a:schemeClr>
                          </a:solidFill>
                          <a:effectLst/>
                          <a:latin typeface="Arial" panose="020B0604020202020204" pitchFamily="34" charset="0"/>
                          <a:cs typeface="Arial" panose="020B0604020202020204" pitchFamily="34" charset="0"/>
                        </a:rPr>
                        <a:t>/</a:t>
                      </a:r>
                      <a:r>
                        <a:rPr lang="en-US" sz="1200" dirty="0" err="1">
                          <a:solidFill>
                            <a:schemeClr val="accent5">
                              <a:lumMod val="50000"/>
                            </a:schemeClr>
                          </a:solidFill>
                          <a:effectLst/>
                          <a:latin typeface="Arial" panose="020B0604020202020204" pitchFamily="34" charset="0"/>
                          <a:cs typeface="Arial" panose="020B0604020202020204" pitchFamily="34" charset="0"/>
                        </a:rPr>
                        <a:t>Đề</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án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kiểm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kê</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kiểm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soát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lượng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phục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hồi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cảnh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quan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tạo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sinh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thái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ao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hồ</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và</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các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nguồn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mặt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địa</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huyện</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Đạt</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3173134302"/>
                  </a:ext>
                </a:extLst>
              </a:tr>
              <a:tr h="731744">
                <a:tc vMerge="1">
                  <a:txBody>
                    <a:bodyPr/>
                    <a:lstStyle/>
                    <a:p>
                      <a:endParaRPr lang="en-US" dirty="0"/>
                    </a:p>
                  </a:txBody>
                  <a:tcPr/>
                </a:tc>
                <a:tc>
                  <a:txBody>
                    <a:bodyPr/>
                    <a:lstStyle/>
                    <a:p>
                      <a:pPr indent="457200" algn="just">
                        <a:spcBef>
                          <a:spcPts val="200"/>
                        </a:spcBef>
                        <a:spcAft>
                          <a:spcPts val="200"/>
                        </a:spcAft>
                      </a:pPr>
                      <a:r>
                        <a:rPr lang="en-US" sz="1200" spc="-30" dirty="0">
                          <a:solidFill>
                            <a:schemeClr val="accent5">
                              <a:lumMod val="50000"/>
                            </a:schemeClr>
                          </a:solidFill>
                          <a:effectLst/>
                          <a:latin typeface="Arial" panose="020B0604020202020204" pitchFamily="34" charset="0"/>
                          <a:cs typeface="Arial" panose="020B0604020202020204" pitchFamily="34" charset="0"/>
                        </a:rPr>
                        <a:t>8.4. </a:t>
                      </a:r>
                      <a:r>
                        <a:rPr lang="en-US" sz="1200" spc="-30" dirty="0" err="1">
                          <a:solidFill>
                            <a:schemeClr val="accent5">
                              <a:lumMod val="50000"/>
                            </a:schemeClr>
                          </a:solidFill>
                          <a:effectLst/>
                          <a:latin typeface="Arial" panose="020B0604020202020204" pitchFamily="34" charset="0"/>
                          <a:cs typeface="Arial" panose="020B0604020202020204" pitchFamily="34" charset="0"/>
                        </a:rPr>
                        <a:t>Cảnh</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quan</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không</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gian</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trên</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địa</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bàn</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toàn</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huyện</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đảm</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bảo</a:t>
                      </a:r>
                      <a:r>
                        <a:rPr lang="en-US" sz="1200" spc="-30" dirty="0">
                          <a:solidFill>
                            <a:schemeClr val="accent5">
                              <a:lumMod val="50000"/>
                            </a:schemeClr>
                          </a:solidFill>
                          <a:effectLst/>
                          <a:latin typeface="Arial" panose="020B0604020202020204" pitchFamily="34" charset="0"/>
                          <a:cs typeface="Arial" panose="020B0604020202020204" pitchFamily="34" charset="0"/>
                        </a:rPr>
                        <a:t> </a:t>
                      </a:r>
                      <a:r>
                        <a:rPr lang="en-US" sz="1200" spc="-30" dirty="0" err="1">
                          <a:solidFill>
                            <a:schemeClr val="accent5">
                              <a:lumMod val="50000"/>
                            </a:schemeClr>
                          </a:solidFill>
                          <a:effectLst/>
                          <a:latin typeface="Arial" panose="020B0604020202020204" pitchFamily="34" charset="0"/>
                          <a:cs typeface="Arial" panose="020B0604020202020204" pitchFamily="34" charset="0"/>
                        </a:rPr>
                        <a:t>sáng</a:t>
                      </a:r>
                      <a:r>
                        <a:rPr lang="en-US" sz="1200" spc="-30" dirty="0">
                          <a:solidFill>
                            <a:schemeClr val="accent5">
                              <a:lumMod val="50000"/>
                            </a:schemeClr>
                          </a:solidFill>
                          <a:effectLst/>
                          <a:latin typeface="Arial" panose="020B0604020202020204" pitchFamily="34" charset="0"/>
                          <a:cs typeface="Arial" panose="020B0604020202020204" pitchFamily="34" charset="0"/>
                        </a:rPr>
                        <a:t> - </a:t>
                      </a:r>
                      <a:r>
                        <a:rPr lang="en-US" sz="1200" spc="-30" dirty="0" err="1">
                          <a:solidFill>
                            <a:schemeClr val="accent5">
                              <a:lumMod val="50000"/>
                            </a:schemeClr>
                          </a:solidFill>
                          <a:effectLst/>
                          <a:latin typeface="Arial" panose="020B0604020202020204" pitchFamily="34" charset="0"/>
                          <a:cs typeface="Arial" panose="020B0604020202020204" pitchFamily="34" charset="0"/>
                        </a:rPr>
                        <a:t>xanh</a:t>
                      </a:r>
                      <a:r>
                        <a:rPr lang="en-US" sz="1200" spc="-30" dirty="0">
                          <a:solidFill>
                            <a:schemeClr val="accent5">
                              <a:lumMod val="50000"/>
                            </a:schemeClr>
                          </a:solidFill>
                          <a:effectLst/>
                          <a:latin typeface="Arial" panose="020B0604020202020204" pitchFamily="34" charset="0"/>
                          <a:cs typeface="Arial" panose="020B0604020202020204" pitchFamily="34" charset="0"/>
                        </a:rPr>
                        <a:t> - </a:t>
                      </a:r>
                      <a:r>
                        <a:rPr lang="en-US" sz="1200" spc="-30" dirty="0" err="1">
                          <a:solidFill>
                            <a:schemeClr val="accent5">
                              <a:lumMod val="50000"/>
                            </a:schemeClr>
                          </a:solidFill>
                          <a:effectLst/>
                          <a:latin typeface="Arial" panose="020B0604020202020204" pitchFamily="34" charset="0"/>
                          <a:cs typeface="Arial" panose="020B0604020202020204" pitchFamily="34" charset="0"/>
                        </a:rPr>
                        <a:t>sạch</a:t>
                      </a:r>
                      <a:r>
                        <a:rPr lang="en-US" sz="1200" spc="-30" dirty="0">
                          <a:solidFill>
                            <a:schemeClr val="accent5">
                              <a:lumMod val="50000"/>
                            </a:schemeClr>
                          </a:solidFill>
                          <a:effectLst/>
                          <a:latin typeface="Arial" panose="020B0604020202020204" pitchFamily="34" charset="0"/>
                          <a:cs typeface="Arial" panose="020B0604020202020204" pitchFamily="34" charset="0"/>
                        </a:rPr>
                        <a:t> - </a:t>
                      </a:r>
                      <a:r>
                        <a:rPr lang="en-US" sz="1200" spc="-30" dirty="0" err="1">
                          <a:solidFill>
                            <a:schemeClr val="accent5">
                              <a:lumMod val="50000"/>
                            </a:schemeClr>
                          </a:solidFill>
                          <a:effectLst/>
                          <a:latin typeface="Arial" panose="020B0604020202020204" pitchFamily="34" charset="0"/>
                          <a:cs typeface="Arial" panose="020B0604020202020204" pitchFamily="34" charset="0"/>
                        </a:rPr>
                        <a:t>đẹp</a:t>
                      </a:r>
                      <a:r>
                        <a:rPr lang="en-US" sz="1200" spc="-30" dirty="0">
                          <a:solidFill>
                            <a:schemeClr val="accent5">
                              <a:lumMod val="50000"/>
                            </a:schemeClr>
                          </a:solidFill>
                          <a:effectLst/>
                          <a:latin typeface="Arial" panose="020B0604020202020204" pitchFamily="34" charset="0"/>
                          <a:cs typeface="Arial" panose="020B0604020202020204" pitchFamily="34" charset="0"/>
                        </a:rPr>
                        <a:t>, an </a:t>
                      </a:r>
                      <a:r>
                        <a:rPr lang="en-US" sz="1200" spc="-30" dirty="0" err="1">
                          <a:solidFill>
                            <a:schemeClr val="accent5">
                              <a:lumMod val="50000"/>
                            </a:schemeClr>
                          </a:solidFill>
                          <a:effectLst/>
                          <a:latin typeface="Arial" panose="020B0604020202020204" pitchFamily="34" charset="0"/>
                          <a:cs typeface="Arial" panose="020B0604020202020204" pitchFamily="34" charset="0"/>
                        </a:rPr>
                        <a:t>toàn</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Đạt</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extLst>
                  <a:ext uri="{0D108BD9-81ED-4DB2-BD59-A6C34878D82A}">
                    <a16:rowId xmlns="" xmlns:a16="http://schemas.microsoft.com/office/drawing/2014/main" val="1559098285"/>
                  </a:ext>
                </a:extLst>
              </a:tr>
              <a:tr h="710010">
                <a:tc vMerge="1">
                  <a:txBody>
                    <a:bodyPr/>
                    <a:lstStyle/>
                    <a:p>
                      <a:endParaRPr lang="en-US"/>
                    </a:p>
                  </a:txBody>
                  <a:tcPr/>
                </a:tc>
                <a:tc>
                  <a:txBody>
                    <a:bodyPr/>
                    <a:lstStyle/>
                    <a:p>
                      <a:pPr indent="457200" algn="just">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8.5.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cơ</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sở</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sản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xuất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kinh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doanh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thực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phẩm</a:t>
                      </a:r>
                      <a:r>
                        <a:rPr lang="en-US" sz="1200" dirty="0">
                          <a:solidFill>
                            <a:schemeClr val="accent5">
                              <a:lumMod val="50000"/>
                            </a:schemeClr>
                          </a:solidFill>
                          <a:effectLst/>
                          <a:latin typeface="Arial" panose="020B0604020202020204" pitchFamily="34" charset="0"/>
                          <a:cs typeface="Arial" panose="020B0604020202020204" pitchFamily="34" charset="0"/>
                        </a:rPr>
                        <a:t> do </a:t>
                      </a:r>
                      <a:r>
                        <a:rPr lang="en-US" sz="1200" dirty="0" err="1">
                          <a:solidFill>
                            <a:schemeClr val="accent5">
                              <a:lumMod val="50000"/>
                            </a:schemeClr>
                          </a:solidFill>
                          <a:effectLst/>
                          <a:latin typeface="Arial" panose="020B0604020202020204" pitchFamily="34" charset="0"/>
                          <a:cs typeface="Arial" panose="020B0604020202020204" pitchFamily="34" charset="0"/>
                        </a:rPr>
                        <a:t>huyện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quản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tuân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thủ</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các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về</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đảm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dirty="0">
                          <a:solidFill>
                            <a:schemeClr val="accent5">
                              <a:lumMod val="50000"/>
                            </a:schemeClr>
                          </a:solidFill>
                          <a:effectLst/>
                          <a:latin typeface="Arial" panose="020B0604020202020204" pitchFamily="34" charset="0"/>
                          <a:cs typeface="Arial" panose="020B0604020202020204" pitchFamily="34" charset="0"/>
                        </a:rPr>
                        <a:t> an </a:t>
                      </a:r>
                      <a:r>
                        <a:rPr lang="en-US" sz="1200" dirty="0" err="1">
                          <a:solidFill>
                            <a:schemeClr val="accent5">
                              <a:lumMod val="50000"/>
                            </a:schemeClr>
                          </a:solidFill>
                          <a:effectLst/>
                          <a:latin typeface="Arial" panose="020B0604020202020204" pitchFamily="34" charset="0"/>
                          <a:cs typeface="Arial" panose="020B0604020202020204" pitchFamily="34" charset="0"/>
                        </a:rPr>
                        <a:t>toàn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thực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phẩm</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c>
                  <a:txBody>
                    <a:bodyPr/>
                    <a:lstStyle/>
                    <a:p>
                      <a:pPr indent="457200" algn="ctr">
                        <a:spcBef>
                          <a:spcPts val="200"/>
                        </a:spcBef>
                        <a:spcAft>
                          <a:spcPts val="200"/>
                        </a:spcAft>
                      </a:pPr>
                      <a:r>
                        <a:rPr lang="en-US" sz="1200" dirty="0">
                          <a:solidFill>
                            <a:schemeClr val="accent5">
                              <a:lumMod val="50000"/>
                            </a:schemeClr>
                          </a:solidFill>
                          <a:effectLst/>
                          <a:latin typeface="Arial" panose="020B0604020202020204" pitchFamily="34" charset="0"/>
                          <a:cs typeface="Arial" panose="020B0604020202020204" pitchFamily="34" charset="0"/>
                        </a:rPr>
                        <a:t>100%</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18203" marR="18203" marT="0" marB="0" anchor="ctr"/>
                </a:tc>
              </a:tr>
            </a:tbl>
          </a:graphicData>
        </a:graphic>
      </p:graphicFrame>
      <p:sp>
        <p:nvSpPr>
          <p:cNvPr id="7" name="Title 1">
            <a:extLst>
              <a:ext uri="{FF2B5EF4-FFF2-40B4-BE49-F238E27FC236}">
                <a16:creationId xmlns="" xmlns:a16="http://schemas.microsoft.com/office/drawing/2014/main" id="{0FA4EF84-9B42-4B5F-9A2F-3529F555EF0C}"/>
              </a:ext>
            </a:extLst>
          </p:cNvPr>
          <p:cNvSpPr>
            <a:spLocks noGrp="1"/>
          </p:cNvSpPr>
          <p:nvPr>
            <p:ph type="title"/>
          </p:nvPr>
        </p:nvSpPr>
        <p:spPr>
          <a:xfrm>
            <a:off x="109025" y="853389"/>
            <a:ext cx="8925951" cy="440141"/>
          </a:xfrm>
        </p:spPr>
        <p:txBody>
          <a:bodyPr>
            <a:normAutofit/>
          </a:bodyPr>
          <a:lstStyle/>
          <a:p>
            <a:pPr algn="ct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HUYỆN </a:t>
            </a:r>
            <a:r>
              <a:rPr lang="en-US" sz="1800" b="1" dirty="0" err="1">
                <a:solidFill>
                  <a:srgbClr val="002060"/>
                </a:solidFill>
                <a:latin typeface="Arial" panose="020B0604020202020204" pitchFamily="34" charset="0"/>
                <a:cs typeface="Arial" panose="020B0604020202020204" pitchFamily="34" charset="0"/>
              </a:rPr>
              <a:t>đạt</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chuẩn</a:t>
            </a:r>
            <a:endParaRPr lang="en-US" sz="18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36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6887" y="1295400"/>
            <a:ext cx="8150225" cy="1569660"/>
          </a:xfrm>
          <a:prstGeom prst="rect">
            <a:avLst/>
          </a:prstGeom>
        </p:spPr>
        <p:txBody>
          <a:bodyPr wrap="square">
            <a:spAutoFit/>
          </a:bodyPr>
          <a:lstStyle/>
          <a:p>
            <a:pPr algn="just"/>
            <a:r>
              <a:rPr lang="en-US" sz="3200" b="1" smtClean="0">
                <a:solidFill>
                  <a:srgbClr val="0000FF"/>
                </a:solidFill>
                <a:latin typeface="Times New Roman" pitchFamily="18" charset="0"/>
                <a:cs typeface="Times New Roman" pitchFamily="18" charset="0"/>
              </a:rPr>
              <a:t>Quy </a:t>
            </a:r>
            <a:r>
              <a:rPr lang="en-US" sz="3200" b="1">
                <a:solidFill>
                  <a:srgbClr val="0000FF"/>
                </a:solidFill>
                <a:latin typeface="Times New Roman" pitchFamily="18" charset="0"/>
                <a:cs typeface="Times New Roman" pitchFamily="18" charset="0"/>
              </a:rPr>
              <a:t>định này quy định </a:t>
            </a:r>
            <a:r>
              <a:rPr lang="en-US" sz="3200" b="1" u="sng">
                <a:solidFill>
                  <a:srgbClr val="FF0000"/>
                </a:solidFill>
                <a:latin typeface="Times New Roman" pitchFamily="18" charset="0"/>
                <a:cs typeface="Times New Roman" pitchFamily="18" charset="0"/>
              </a:rPr>
              <a:t>giá tối đa dịch vụ thu gom, vận chuyển</a:t>
            </a:r>
            <a:r>
              <a:rPr lang="en-US" sz="3200" b="1">
                <a:solidFill>
                  <a:srgbClr val="0000FF"/>
                </a:solidFill>
                <a:latin typeface="Times New Roman" pitchFamily="18" charset="0"/>
                <a:cs typeface="Times New Roman" pitchFamily="18" charset="0"/>
              </a:rPr>
              <a:t> chất thải rắn sinh hoạt trên địa bàn tỉnh Trà Vinh.</a:t>
            </a:r>
            <a:endParaRPr lang="vi-VN" sz="3200" b="1">
              <a:solidFill>
                <a:srgbClr val="0000FF"/>
              </a:solidFill>
              <a:latin typeface="Times New Roman" pitchFamily="18" charset="0"/>
              <a:cs typeface="Times New Roman" pitchFamily="18" charset="0"/>
            </a:endParaRPr>
          </a:p>
        </p:txBody>
      </p:sp>
      <p:sp>
        <p:nvSpPr>
          <p:cNvPr id="5" name="Rectangle 4"/>
          <p:cNvSpPr/>
          <p:nvPr/>
        </p:nvSpPr>
        <p:spPr>
          <a:xfrm>
            <a:off x="1349374" y="457200"/>
            <a:ext cx="6445252" cy="707886"/>
          </a:xfrm>
          <a:prstGeom prst="rect">
            <a:avLst/>
          </a:prstGeom>
        </p:spPr>
        <p:txBody>
          <a:bodyPr wrap="square">
            <a:spAutoFit/>
          </a:bodyPr>
          <a:lstStyle/>
          <a:p>
            <a:pPr lvl="0" algn="ctr"/>
            <a:r>
              <a:rPr lang="en-US" sz="4000" b="1" smtClean="0">
                <a:solidFill>
                  <a:srgbClr val="FF0000"/>
                </a:solidFill>
                <a:latin typeface="Times New Roman" pitchFamily="18" charset="0"/>
                <a:cs typeface="Times New Roman" pitchFamily="18" charset="0"/>
              </a:rPr>
              <a:t>Phạm </a:t>
            </a:r>
            <a:r>
              <a:rPr lang="en-US" sz="4000" b="1">
                <a:solidFill>
                  <a:srgbClr val="FF0000"/>
                </a:solidFill>
                <a:latin typeface="Times New Roman" pitchFamily="18" charset="0"/>
                <a:cs typeface="Times New Roman" pitchFamily="18" charset="0"/>
              </a:rPr>
              <a:t>vi điều chỉnh</a:t>
            </a:r>
            <a:endParaRPr lang="vi-VN" sz="4000" b="1">
              <a:solidFill>
                <a:srgbClr val="FF0000"/>
              </a:solidFill>
              <a:latin typeface="Times New Roman" pitchFamily="18" charset="0"/>
              <a:cs typeface="Times New Roman" pitchFamily="18" charset="0"/>
            </a:endParaRPr>
          </a:p>
        </p:txBody>
      </p:sp>
      <p:sp>
        <p:nvSpPr>
          <p:cNvPr id="6" name="AutoShape 2" descr="Sở Tài nguyên và Môi trường Trà Vinh - Trang chủ"/>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374" y="3124200"/>
            <a:ext cx="3984626" cy="236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5" descr="Tổ chức thu gom rác thải, phụn xịt khử khuẩn tại toàn bộ khu vực Chốt kiểm  tra y tế cầu Cổ Chiê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667001"/>
            <a:ext cx="2895600" cy="325967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Tree>
    <p:extLst>
      <p:ext uri="{BB962C8B-B14F-4D97-AF65-F5344CB8AC3E}">
        <p14:creationId xmlns:p14="http://schemas.microsoft.com/office/powerpoint/2010/main" val="28235644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49C4C225-3E93-4E02-9A27-47555AF431CD}"/>
              </a:ext>
            </a:extLst>
          </p:cNvPr>
          <p:cNvSpPr>
            <a:spLocks noGrp="1"/>
          </p:cNvSpPr>
          <p:nvPr>
            <p:ph type="title"/>
          </p:nvPr>
        </p:nvSpPr>
        <p:spPr>
          <a:xfrm>
            <a:off x="89681" y="899108"/>
            <a:ext cx="8925951" cy="440141"/>
          </a:xfrm>
        </p:spPr>
        <p:txBody>
          <a:bodyPr>
            <a:normAutofit/>
          </a:bodyPr>
          <a:lstStyle/>
          <a:p>
            <a:pPr algn="ct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HUYỆN </a:t>
            </a:r>
            <a:r>
              <a:rPr lang="en-US" sz="1800" b="1" dirty="0" err="1">
                <a:solidFill>
                  <a:srgbClr val="002060"/>
                </a:solidFill>
                <a:latin typeface="Arial" panose="020B0604020202020204" pitchFamily="34" charset="0"/>
                <a:cs typeface="Arial" panose="020B0604020202020204" pitchFamily="34" charset="0"/>
              </a:rPr>
              <a:t>nâng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cao</a:t>
            </a:r>
            <a:endParaRPr lang="en-US" sz="1800" b="1" dirty="0">
              <a:solidFill>
                <a:srgbClr val="002060"/>
              </a:solidFill>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 xmlns:a16="http://schemas.microsoft.com/office/drawing/2014/main" id="{88D9025B-9D28-4B7C-A1B8-1D5AA3F73D65}"/>
              </a:ext>
            </a:extLst>
          </p:cNvPr>
          <p:cNvGraphicFramePr>
            <a:graphicFrameLocks noGrp="1"/>
          </p:cNvGraphicFramePr>
          <p:nvPr>
            <p:extLst/>
          </p:nvPr>
        </p:nvGraphicFramePr>
        <p:xfrm>
          <a:off x="1" y="1290021"/>
          <a:ext cx="9114905" cy="3749040"/>
        </p:xfrm>
        <a:graphic>
          <a:graphicData uri="http://schemas.openxmlformats.org/drawingml/2006/table">
            <a:tbl>
              <a:tblPr firstRow="1" firstCol="1" bandRow="1">
                <a:tableStyleId>{9DCAF9ED-07DC-4A11-8D7F-57B35C25682E}</a:tableStyleId>
              </a:tblPr>
              <a:tblGrid>
                <a:gridCol w="1378957">
                  <a:extLst>
                    <a:ext uri="{9D8B030D-6E8A-4147-A177-3AD203B41FA5}">
                      <a16:colId xmlns="" xmlns:a16="http://schemas.microsoft.com/office/drawing/2014/main" val="1065527728"/>
                    </a:ext>
                  </a:extLst>
                </a:gridCol>
                <a:gridCol w="5663975">
                  <a:extLst>
                    <a:ext uri="{9D8B030D-6E8A-4147-A177-3AD203B41FA5}">
                      <a16:colId xmlns="" xmlns:a16="http://schemas.microsoft.com/office/drawing/2014/main" val="2474040384"/>
                    </a:ext>
                  </a:extLst>
                </a:gridCol>
                <a:gridCol w="2071973">
                  <a:extLst>
                    <a:ext uri="{9D8B030D-6E8A-4147-A177-3AD203B41FA5}">
                      <a16:colId xmlns="" xmlns:a16="http://schemas.microsoft.com/office/drawing/2014/main" val="2403161922"/>
                    </a:ext>
                  </a:extLst>
                </a:gridCol>
              </a:tblGrid>
              <a:tr h="182880">
                <a:tc>
                  <a:txBody>
                    <a:bodyPr/>
                    <a:lstStyle/>
                    <a:p>
                      <a:pPr indent="15240" algn="ctr">
                        <a:spcBef>
                          <a:spcPts val="600"/>
                        </a:spcBef>
                        <a:spcAft>
                          <a:spcPts val="6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Tên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tiêu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chí</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Nội dung tiêu chí</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Chỉ tiêu</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2268710082"/>
                  </a:ext>
                </a:extLst>
              </a:tr>
              <a:tr h="548640">
                <a:tc rowSpan="8">
                  <a:txBody>
                    <a:bodyPr/>
                    <a:lstStyle/>
                    <a:p>
                      <a:pPr indent="15240" algn="ctr">
                        <a:lnSpc>
                          <a:spcPct val="150000"/>
                        </a:lnSpc>
                        <a:spcBef>
                          <a:spcPts val="600"/>
                        </a:spcBef>
                        <a:spcAft>
                          <a:spcPts val="6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Môi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trường</a:t>
                      </a:r>
                      <a:r>
                        <a:rPr lang="en-US" sz="1200" dirty="0">
                          <a:solidFill>
                            <a:schemeClr val="accent5">
                              <a:lumMod val="50000"/>
                            </a:schemeClr>
                          </a:solidFill>
                          <a:effectLst/>
                          <a:latin typeface="Arial" panose="020B0604020202020204" pitchFamily="34" charset="0"/>
                          <a:cs typeface="Arial" panose="020B0604020202020204" pitchFamily="34" charset="0"/>
                        </a:rPr>
                        <a:t> </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just">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7.1. Tỷ lệ chất thải rắn sinh hoạt và chất thải rắn không nguy hại trên địa bàn huyện được thu gom và xử lý đáp ứng yêu cầu về bảo vệ môi trường</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≥95%</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3211144290"/>
                  </a:ext>
                </a:extLst>
              </a:tr>
              <a:tr h="54864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7.2.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nguy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hại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địa</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huyện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được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gom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và</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xử</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đúng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định</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100%</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4270547876"/>
                  </a:ext>
                </a:extLst>
              </a:tr>
              <a:tr h="54864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7.3.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hữu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cơ</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phụ</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phẩm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nghiệp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được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gom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tái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sử</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dụng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tái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chế</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thành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các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nguyên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liệu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nhiên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liệu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và</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sản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phẩm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thân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thiện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với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môi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trường</a:t>
                      </a:r>
                      <a:r>
                        <a:rPr lang="en-US" sz="1200" dirty="0">
                          <a:solidFill>
                            <a:schemeClr val="accent5">
                              <a:lumMod val="50000"/>
                            </a:schemeClr>
                          </a:solidFill>
                          <a:effectLst/>
                          <a:latin typeface="Arial" panose="020B0604020202020204" pitchFamily="34" charset="0"/>
                          <a:cs typeface="Arial" panose="020B0604020202020204" pitchFamily="34" charset="0"/>
                        </a:rPr>
                        <a:t> </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≥80%</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1175373349"/>
                  </a:ext>
                </a:extLst>
              </a:tr>
              <a:tr h="27432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7.4.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hộ</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gia</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đình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thực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hiện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phân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loại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tại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nguồn</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dirty="0" smtClean="0">
                          <a:solidFill>
                            <a:schemeClr val="accent5">
                              <a:lumMod val="50000"/>
                            </a:schemeClr>
                          </a:solidFill>
                          <a:effectLst/>
                          <a:latin typeface="Arial" panose="020B0604020202020204" pitchFamily="34" charset="0"/>
                          <a:cs typeface="Arial" panose="020B0604020202020204" pitchFamily="34" charset="0"/>
                        </a:rPr>
                        <a:t>≥70</a:t>
                      </a:r>
                      <a:r>
                        <a:rPr lang="en-US" sz="1200" dirty="0">
                          <a:solidFill>
                            <a:schemeClr val="accent5">
                              <a:lumMod val="50000"/>
                            </a:schemeClr>
                          </a:solidFill>
                          <a:effectLst/>
                          <a:latin typeface="Arial" panose="020B0604020202020204" pitchFamily="34" charset="0"/>
                          <a:cs typeface="Arial" panose="020B0604020202020204" pitchFamily="34" charset="0"/>
                        </a:rPr>
                        <a:t>%</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1848982118"/>
                  </a:ext>
                </a:extLst>
              </a:tr>
              <a:tr h="54864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7.5.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sinh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hoạt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địa</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toàn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huyện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được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gom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xử</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bằng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các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biện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pháp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trình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phù</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hợp</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≥50%</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1382847453"/>
                  </a:ext>
                </a:extLst>
              </a:tr>
              <a:tr h="27432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7.6. </a:t>
                      </a:r>
                      <a:r>
                        <a:rPr lang="en-GB" sz="1200" dirty="0" err="1">
                          <a:solidFill>
                            <a:schemeClr val="accent5">
                              <a:lumMod val="50000"/>
                            </a:schemeClr>
                          </a:solidFill>
                          <a:effectLst/>
                          <a:latin typeface="Arial" panose="020B0604020202020204" pitchFamily="34" charset="0"/>
                          <a:cs typeface="Arial" panose="020B0604020202020204" pitchFamily="34" charset="0"/>
                        </a:rPr>
                        <a:t>Đất</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cây</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xanh</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sử</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dụng</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công</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cộng</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tại</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điểm</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dân</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cư</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nông</a:t>
                      </a:r>
                      <a:r>
                        <a:rPr lang="en-GB" sz="1200" dirty="0">
                          <a:solidFill>
                            <a:schemeClr val="accent5">
                              <a:lumMod val="50000"/>
                            </a:schemeClr>
                          </a:solidFill>
                          <a:effectLst/>
                          <a:latin typeface="Arial" panose="020B0604020202020204" pitchFamily="34" charset="0"/>
                          <a:cs typeface="Arial" panose="020B0604020202020204" pitchFamily="34" charset="0"/>
                        </a:rPr>
                        <a:t> </a:t>
                      </a:r>
                      <a:r>
                        <a:rPr lang="en-GB" sz="1200" dirty="0" err="1">
                          <a:solidFill>
                            <a:schemeClr val="accent5">
                              <a:lumMod val="50000"/>
                            </a:schemeClr>
                          </a:solidFill>
                          <a:effectLst/>
                          <a:latin typeface="Arial" panose="020B0604020202020204" pitchFamily="34" charset="0"/>
                          <a:cs typeface="Arial" panose="020B0604020202020204" pitchFamily="34" charset="0"/>
                        </a:rPr>
                        <a:t>thôn</a:t>
                      </a:r>
                      <a:r>
                        <a:rPr lang="en-GB" sz="1200" dirty="0">
                          <a:solidFill>
                            <a:schemeClr val="accent5">
                              <a:lumMod val="50000"/>
                            </a:schemeClr>
                          </a:solidFill>
                          <a:effectLst/>
                          <a:latin typeface="Arial" panose="020B0604020202020204" pitchFamily="34" charset="0"/>
                          <a:cs typeface="Arial" panose="020B0604020202020204" pitchFamily="34" charset="0"/>
                        </a:rPr>
                        <a:t> </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≥4m</a:t>
                      </a:r>
                      <a:r>
                        <a:rPr lang="en-US" sz="1200" baseline="30000">
                          <a:solidFill>
                            <a:schemeClr val="accent5">
                              <a:lumMod val="50000"/>
                            </a:schemeClr>
                          </a:solidFill>
                          <a:effectLst/>
                          <a:latin typeface="Arial" panose="020B0604020202020204" pitchFamily="34" charset="0"/>
                          <a:cs typeface="Arial" panose="020B0604020202020204" pitchFamily="34" charset="0"/>
                        </a:rPr>
                        <a:t>2</a:t>
                      </a:r>
                      <a:r>
                        <a:rPr lang="en-US" sz="1200">
                          <a:solidFill>
                            <a:schemeClr val="accent5">
                              <a:lumMod val="50000"/>
                            </a:schemeClr>
                          </a:solidFill>
                          <a:effectLst/>
                          <a:latin typeface="Arial" panose="020B0604020202020204" pitchFamily="34" charset="0"/>
                          <a:cs typeface="Arial" panose="020B0604020202020204" pitchFamily="34" charset="0"/>
                        </a:rPr>
                        <a:t>/người</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3298168725"/>
                  </a:ext>
                </a:extLst>
              </a:tr>
              <a:tr h="27432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7.7.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Không</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có</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làng</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nghề</a:t>
                      </a:r>
                      <a:r>
                        <a:rPr lang="en-US" sz="1200" dirty="0" smtClean="0">
                          <a:solidFill>
                            <a:schemeClr val="accent5">
                              <a:lumMod val="50000"/>
                            </a:schemeClr>
                          </a:solidFill>
                          <a:effectLst/>
                          <a:latin typeface="Arial" panose="020B0604020202020204" pitchFamily="34" charset="0"/>
                          <a:cs typeface="Arial" panose="020B0604020202020204" pitchFamily="34" charset="0"/>
                        </a:rPr>
                        <a:t> ô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nhiễm</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môi</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trường</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trên</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địa</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bàn</a:t>
                      </a:r>
                      <a:r>
                        <a:rPr lang="en-US" sz="1200" dirty="0" smtClean="0">
                          <a:solidFill>
                            <a:schemeClr val="accent5">
                              <a:lumMod val="50000"/>
                            </a:schemeClr>
                          </a:solidFill>
                          <a:effectLst/>
                          <a:latin typeface="Arial" panose="020B0604020202020204" pitchFamily="34" charset="0"/>
                          <a:cs typeface="Arial" panose="020B0604020202020204" pitchFamily="34" charset="0"/>
                        </a:rPr>
                        <a:t> </a:t>
                      </a:r>
                      <a:r>
                        <a:rPr lang="en-US" sz="1200" dirty="0" err="1" smtClean="0">
                          <a:solidFill>
                            <a:schemeClr val="accent5">
                              <a:lumMod val="50000"/>
                            </a:schemeClr>
                          </a:solidFill>
                          <a:effectLst/>
                          <a:latin typeface="Arial" panose="020B0604020202020204" pitchFamily="34" charset="0"/>
                          <a:cs typeface="Arial" panose="020B0604020202020204" pitchFamily="34" charset="0"/>
                        </a:rPr>
                        <a:t>huyện</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Đạt</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2048860606"/>
                  </a:ext>
                </a:extLst>
              </a:tr>
              <a:tr h="548640">
                <a:tc vMerge="1">
                  <a:txBody>
                    <a:bodyPr/>
                    <a:lstStyle/>
                    <a:p>
                      <a:endParaRPr lang="en-US"/>
                    </a:p>
                  </a:txBody>
                  <a:tcPr/>
                </a:tc>
                <a:tc>
                  <a:txBody>
                    <a:bodyPr/>
                    <a:lstStyle/>
                    <a:p>
                      <a:pPr indent="15240" algn="just">
                        <a:lnSpc>
                          <a:spcPct val="150000"/>
                        </a:lnSpc>
                        <a:spcBef>
                          <a:spcPts val="600"/>
                        </a:spcBef>
                        <a:spcAft>
                          <a:spcPts val="600"/>
                        </a:spcAft>
                      </a:pPr>
                      <a:r>
                        <a:rPr lang="en-US" sz="1200" kern="1200" dirty="0">
                          <a:solidFill>
                            <a:schemeClr val="accent5">
                              <a:lumMod val="50000"/>
                            </a:schemeClr>
                          </a:solidFill>
                          <a:effectLst/>
                          <a:latin typeface="Arial" panose="020B0604020202020204" pitchFamily="34" charset="0"/>
                          <a:ea typeface="+mn-ea"/>
                          <a:cs typeface="Arial" panose="020B0604020202020204" pitchFamily="34" charset="0"/>
                        </a:rPr>
                        <a:t>7.8.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Tỷ</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lệ</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chất</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thải</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nhựa</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phát</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sinh</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trên</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địa</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bàn</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được</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thu</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gom</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tái</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sử</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dụng</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tái</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chế</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xử</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lý</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theo</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quy</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r>
                        <a:rPr lang="en-GB" sz="1200" kern="1200" dirty="0" err="1" smtClean="0">
                          <a:solidFill>
                            <a:schemeClr val="accent5">
                              <a:lumMod val="50000"/>
                            </a:schemeClr>
                          </a:solidFill>
                          <a:effectLst/>
                          <a:latin typeface="Arial" panose="020B0604020202020204" pitchFamily="34" charset="0"/>
                          <a:ea typeface="+mn-ea"/>
                          <a:cs typeface="Arial" panose="020B0604020202020204" pitchFamily="34" charset="0"/>
                        </a:rPr>
                        <a:t>định</a:t>
                      </a:r>
                      <a:r>
                        <a:rPr lang="en-GB" sz="1200" kern="1200" dirty="0" smtClean="0">
                          <a:solidFill>
                            <a:schemeClr val="accent5">
                              <a:lumMod val="50000"/>
                            </a:schemeClr>
                          </a:solidFill>
                          <a:effectLst/>
                          <a:latin typeface="Arial" panose="020B0604020202020204" pitchFamily="34" charset="0"/>
                          <a:ea typeface="+mn-ea"/>
                          <a:cs typeface="Arial" panose="020B0604020202020204" pitchFamily="34" charset="0"/>
                        </a:rPr>
                        <a:t> </a:t>
                      </a:r>
                      <a:endParaRPr lang="en-US" sz="1200" kern="1200" dirty="0">
                        <a:solidFill>
                          <a:schemeClr val="accent5">
                            <a:lumMod val="50000"/>
                          </a:schemeClr>
                        </a:solidFill>
                        <a:effectLst/>
                        <a:latin typeface="Arial" panose="020B0604020202020204" pitchFamily="34" charset="0"/>
                        <a:ea typeface="+mn-ea"/>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dirty="0" smtClean="0">
                          <a:solidFill>
                            <a:schemeClr val="accent5">
                              <a:lumMod val="50000"/>
                            </a:schemeClr>
                          </a:solidFill>
                          <a:effectLst/>
                          <a:latin typeface="Arial" panose="020B0604020202020204" pitchFamily="34" charset="0"/>
                          <a:cs typeface="Arial" panose="020B0604020202020204" pitchFamily="34" charset="0"/>
                        </a:rPr>
                        <a:t>    ≥85%</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709440264"/>
                  </a:ext>
                </a:extLst>
              </a:tr>
            </a:tbl>
          </a:graphicData>
        </a:graphic>
      </p:graphicFrame>
    </p:spTree>
    <p:extLst>
      <p:ext uri="{BB962C8B-B14F-4D97-AF65-F5344CB8AC3E}">
        <p14:creationId xmlns:p14="http://schemas.microsoft.com/office/powerpoint/2010/main" val="40647788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 xmlns:a16="http://schemas.microsoft.com/office/drawing/2014/main" id="{AE0D0E6C-EA01-4948-A975-7F1DAA39329D}"/>
              </a:ext>
            </a:extLst>
          </p:cNvPr>
          <p:cNvGraphicFramePr>
            <a:graphicFrameLocks noGrp="1"/>
          </p:cNvGraphicFramePr>
          <p:nvPr>
            <p:extLst/>
          </p:nvPr>
        </p:nvGraphicFramePr>
        <p:xfrm>
          <a:off x="1" y="1290021"/>
          <a:ext cx="9114905" cy="4229100"/>
        </p:xfrm>
        <a:graphic>
          <a:graphicData uri="http://schemas.openxmlformats.org/drawingml/2006/table">
            <a:tbl>
              <a:tblPr firstRow="1" firstCol="1" bandRow="1">
                <a:tableStyleId>{21E4AEA4-8DFA-4A89-87EB-49C32662AFE0}</a:tableStyleId>
              </a:tblPr>
              <a:tblGrid>
                <a:gridCol w="1378957">
                  <a:extLst>
                    <a:ext uri="{9D8B030D-6E8A-4147-A177-3AD203B41FA5}">
                      <a16:colId xmlns="" xmlns:a16="http://schemas.microsoft.com/office/drawing/2014/main" val="1065527728"/>
                    </a:ext>
                  </a:extLst>
                </a:gridCol>
                <a:gridCol w="5663975">
                  <a:extLst>
                    <a:ext uri="{9D8B030D-6E8A-4147-A177-3AD203B41FA5}">
                      <a16:colId xmlns="" xmlns:a16="http://schemas.microsoft.com/office/drawing/2014/main" val="2474040384"/>
                    </a:ext>
                  </a:extLst>
                </a:gridCol>
                <a:gridCol w="2071973">
                  <a:extLst>
                    <a:ext uri="{9D8B030D-6E8A-4147-A177-3AD203B41FA5}">
                      <a16:colId xmlns="" xmlns:a16="http://schemas.microsoft.com/office/drawing/2014/main" val="2403161922"/>
                    </a:ext>
                  </a:extLst>
                </a:gridCol>
              </a:tblGrid>
              <a:tr h="274320">
                <a:tc>
                  <a:txBody>
                    <a:bodyPr/>
                    <a:lstStyle/>
                    <a:p>
                      <a:pPr indent="15240" algn="ctr">
                        <a:lnSpc>
                          <a:spcPct val="150000"/>
                        </a:lnSpc>
                        <a:spcBef>
                          <a:spcPts val="600"/>
                        </a:spcBef>
                        <a:spcAft>
                          <a:spcPts val="6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Tên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tiêu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chí</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Nội dung tiêu chí</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Chỉ tiêu</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2268710082"/>
                  </a:ext>
                </a:extLst>
              </a:tr>
              <a:tr h="274320">
                <a:tc rowSpan="8">
                  <a:txBody>
                    <a:bodyPr/>
                    <a:lstStyle/>
                    <a:p>
                      <a:pPr indent="15240" algn="ctr">
                        <a:lnSpc>
                          <a:spcPct val="150000"/>
                        </a:lnSpc>
                        <a:spcBef>
                          <a:spcPts val="600"/>
                        </a:spcBef>
                        <a:spcAft>
                          <a:spcPts val="6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lượng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môi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trường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sống</a:t>
                      </a:r>
                    </a:p>
                    <a:p>
                      <a:pPr indent="15240" algn="ctr">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 </a:t>
                      </a:r>
                    </a:p>
                  </a:txBody>
                  <a:tcPr marL="6998" marR="6998" marT="0" marB="0" anchor="ct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8.1.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hộ</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sử</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dụng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sạch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theo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chuẩn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từ</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thống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cấp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tập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trung</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dirty="0" err="1">
                          <a:solidFill>
                            <a:schemeClr val="accent5">
                              <a:lumMod val="50000"/>
                            </a:schemeClr>
                          </a:solidFill>
                          <a:effectLst/>
                          <a:latin typeface="Arial" panose="020B0604020202020204" pitchFamily="34" charset="0"/>
                          <a:cs typeface="Arial" panose="020B0604020202020204" pitchFamily="34" charset="0"/>
                        </a:rPr>
                        <a:t>Đạt</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2692926677"/>
                  </a:ext>
                </a:extLst>
              </a:tr>
              <a:tr h="27432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8.2. </a:t>
                      </a:r>
                      <a:r>
                        <a:rPr lang="en-US" sz="1200" dirty="0" err="1">
                          <a:solidFill>
                            <a:schemeClr val="accent5">
                              <a:lumMod val="50000"/>
                            </a:schemeClr>
                          </a:solidFill>
                          <a:effectLst/>
                          <a:latin typeface="Arial" panose="020B0604020202020204" pitchFamily="34" charset="0"/>
                          <a:cs typeface="Arial" panose="020B0604020202020204" pitchFamily="34" charset="0"/>
                        </a:rPr>
                        <a:t>Cấp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sinh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hoạt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đạt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chuẩn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bình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quân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đầu</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người</a:t>
                      </a:r>
                      <a:r>
                        <a:rPr lang="en-US" sz="1200" dirty="0">
                          <a:solidFill>
                            <a:schemeClr val="accent5">
                              <a:lumMod val="50000"/>
                            </a:schemeClr>
                          </a:solidFill>
                          <a:effectLst/>
                          <a:latin typeface="Arial" panose="020B0604020202020204" pitchFamily="34" charset="0"/>
                          <a:cs typeface="Arial" panose="020B0604020202020204" pitchFamily="34" charset="0"/>
                        </a:rPr>
                        <a:t>/</a:t>
                      </a:r>
                      <a:r>
                        <a:rPr lang="en-US" sz="1200" dirty="0" err="1">
                          <a:solidFill>
                            <a:schemeClr val="accent5">
                              <a:lumMod val="50000"/>
                            </a:schemeClr>
                          </a:solidFill>
                          <a:effectLst/>
                          <a:latin typeface="Arial" panose="020B0604020202020204" pitchFamily="34" charset="0"/>
                          <a:cs typeface="Arial" panose="020B0604020202020204" pitchFamily="34" charset="0"/>
                        </a:rPr>
                        <a:t>ngày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đêm</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≥80 lít</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2787471362"/>
                  </a:ext>
                </a:extLst>
              </a:tr>
              <a:tr h="54864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8.3.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trình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cấp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tập</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trung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có</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tổ</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chức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quản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khai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thác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hoạt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động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bền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vững</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≥40%</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4167703175"/>
                  </a:ext>
                </a:extLst>
              </a:tr>
              <a:tr h="66294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8.4. </a:t>
                      </a:r>
                      <a:r>
                        <a:rPr lang="en-US" sz="1200" dirty="0" err="1">
                          <a:solidFill>
                            <a:schemeClr val="accent5">
                              <a:lumMod val="50000"/>
                            </a:schemeClr>
                          </a:solidFill>
                          <a:effectLst/>
                          <a:latin typeface="Arial" panose="020B0604020202020204" pitchFamily="34" charset="0"/>
                          <a:cs typeface="Arial" panose="020B0604020202020204" pitchFamily="34" charset="0"/>
                        </a:rPr>
                        <a:t>Có</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mô</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hình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xử</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mặt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ao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hồ</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đảm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về</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môi</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trường</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4605"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≥01 </a:t>
                      </a:r>
                    </a:p>
                    <a:p>
                      <a:pPr indent="14605"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mô hình</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583664399"/>
                  </a:ext>
                </a:extLst>
              </a:tr>
              <a:tr h="548640">
                <a:tc vMerge="1">
                  <a:txBody>
                    <a:bodyPr/>
                    <a:lstStyle/>
                    <a:p>
                      <a:pPr indent="15240" algn="ctr">
                        <a:spcBef>
                          <a:spcPts val="200"/>
                        </a:spcBef>
                        <a:spcAft>
                          <a:spcPts val="200"/>
                        </a:spcAft>
                      </a:pPr>
                      <a:r>
                        <a:rPr lang="en-US" sz="1600" dirty="0">
                          <a:solidFill>
                            <a:schemeClr val="accent5">
                              <a:lumMod val="50000"/>
                            </a:schemeClr>
                          </a:solidFill>
                          <a:effectLst/>
                          <a:latin typeface="Arial" panose="020B0604020202020204" pitchFamily="34" charset="0"/>
                          <a:cs typeface="Arial" panose="020B0604020202020204" pitchFamily="34" charset="0"/>
                        </a:rPr>
                        <a:t> </a:t>
                      </a:r>
                      <a:endParaRPr lang="en-US" sz="16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9331" marR="9331" marT="0" marB="0" anchor="ct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8.5. </a:t>
                      </a:r>
                      <a:r>
                        <a:rPr lang="en-US" sz="1200" dirty="0" err="1">
                          <a:solidFill>
                            <a:schemeClr val="accent5">
                              <a:lumMod val="50000"/>
                            </a:schemeClr>
                          </a:solidFill>
                          <a:effectLst/>
                          <a:latin typeface="Arial" panose="020B0604020202020204" pitchFamily="34" charset="0"/>
                          <a:cs typeface="Arial" panose="020B0604020202020204" pitchFamily="34" charset="0"/>
                        </a:rPr>
                        <a:t>Cảnh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quan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không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gian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trên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địa</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toàn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huyện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đảm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sáng</a:t>
                      </a:r>
                      <a:r>
                        <a:rPr lang="en-US" sz="1200" dirty="0">
                          <a:solidFill>
                            <a:schemeClr val="accent5">
                              <a:lumMod val="50000"/>
                            </a:schemeClr>
                          </a:solidFill>
                          <a:effectLst/>
                          <a:latin typeface="Arial" panose="020B0604020202020204" pitchFamily="34" charset="0"/>
                          <a:cs typeface="Arial" panose="020B0604020202020204" pitchFamily="34" charset="0"/>
                        </a:rPr>
                        <a:t> - </a:t>
                      </a:r>
                      <a:r>
                        <a:rPr lang="en-US" sz="1200" dirty="0" err="1">
                          <a:solidFill>
                            <a:schemeClr val="accent5">
                              <a:lumMod val="50000"/>
                            </a:schemeClr>
                          </a:solidFill>
                          <a:effectLst/>
                          <a:latin typeface="Arial" panose="020B0604020202020204" pitchFamily="34" charset="0"/>
                          <a:cs typeface="Arial" panose="020B0604020202020204" pitchFamily="34" charset="0"/>
                        </a:rPr>
                        <a:t>xanh</a:t>
                      </a:r>
                      <a:r>
                        <a:rPr lang="en-US" sz="1200" dirty="0">
                          <a:solidFill>
                            <a:schemeClr val="accent5">
                              <a:lumMod val="50000"/>
                            </a:schemeClr>
                          </a:solidFill>
                          <a:effectLst/>
                          <a:latin typeface="Arial" panose="020B0604020202020204" pitchFamily="34" charset="0"/>
                          <a:cs typeface="Arial" panose="020B0604020202020204" pitchFamily="34" charset="0"/>
                        </a:rPr>
                        <a:t> - </a:t>
                      </a:r>
                      <a:r>
                        <a:rPr lang="en-US" sz="1200" dirty="0" err="1">
                          <a:solidFill>
                            <a:schemeClr val="accent5">
                              <a:lumMod val="50000"/>
                            </a:schemeClr>
                          </a:solidFill>
                          <a:effectLst/>
                          <a:latin typeface="Arial" panose="020B0604020202020204" pitchFamily="34" charset="0"/>
                          <a:cs typeface="Arial" panose="020B0604020202020204" pitchFamily="34" charset="0"/>
                        </a:rPr>
                        <a:t>sạch</a:t>
                      </a:r>
                      <a:r>
                        <a:rPr lang="en-US" sz="1200" dirty="0">
                          <a:solidFill>
                            <a:schemeClr val="accent5">
                              <a:lumMod val="50000"/>
                            </a:schemeClr>
                          </a:solidFill>
                          <a:effectLst/>
                          <a:latin typeface="Arial" panose="020B0604020202020204" pitchFamily="34" charset="0"/>
                          <a:cs typeface="Arial" panose="020B0604020202020204" pitchFamily="34" charset="0"/>
                        </a:rPr>
                        <a:t> - </a:t>
                      </a:r>
                      <a:r>
                        <a:rPr lang="en-US" sz="1200" dirty="0" err="1">
                          <a:solidFill>
                            <a:schemeClr val="accent5">
                              <a:lumMod val="50000"/>
                            </a:schemeClr>
                          </a:solidFill>
                          <a:effectLst/>
                          <a:latin typeface="Arial" panose="020B0604020202020204" pitchFamily="34" charset="0"/>
                          <a:cs typeface="Arial" panose="020B0604020202020204" pitchFamily="34" charset="0"/>
                        </a:rPr>
                        <a:t>đẹp</a:t>
                      </a:r>
                      <a:r>
                        <a:rPr lang="en-US" sz="1200" dirty="0">
                          <a:solidFill>
                            <a:schemeClr val="accent5">
                              <a:lumMod val="50000"/>
                            </a:schemeClr>
                          </a:solidFill>
                          <a:effectLst/>
                          <a:latin typeface="Arial" panose="020B0604020202020204" pitchFamily="34" charset="0"/>
                          <a:cs typeface="Arial" panose="020B0604020202020204" pitchFamily="34" charset="0"/>
                        </a:rPr>
                        <a:t>, an </a:t>
                      </a:r>
                      <a:r>
                        <a:rPr lang="en-US" sz="1200" dirty="0" err="1">
                          <a:solidFill>
                            <a:schemeClr val="accent5">
                              <a:lumMod val="50000"/>
                            </a:schemeClr>
                          </a:solidFill>
                          <a:effectLst/>
                          <a:latin typeface="Arial" panose="020B0604020202020204" pitchFamily="34" charset="0"/>
                          <a:cs typeface="Arial" panose="020B0604020202020204" pitchFamily="34" charset="0"/>
                        </a:rPr>
                        <a:t>toàn</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Đạt</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362946018"/>
                  </a:ext>
                </a:extLst>
              </a:tr>
              <a:tr h="54864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8.6.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cơ</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sở</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sản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xuất</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kinh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doanh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thực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phẩm</a:t>
                      </a:r>
                      <a:r>
                        <a:rPr lang="en-US" sz="1200" dirty="0">
                          <a:solidFill>
                            <a:schemeClr val="accent5">
                              <a:lumMod val="50000"/>
                            </a:schemeClr>
                          </a:solidFill>
                          <a:effectLst/>
                          <a:latin typeface="Arial" panose="020B0604020202020204" pitchFamily="34" charset="0"/>
                          <a:cs typeface="Arial" panose="020B0604020202020204" pitchFamily="34" charset="0"/>
                        </a:rPr>
                        <a:t> do </a:t>
                      </a:r>
                      <a:r>
                        <a:rPr lang="en-US" sz="1200" dirty="0" err="1">
                          <a:solidFill>
                            <a:schemeClr val="accent5">
                              <a:lumMod val="50000"/>
                            </a:schemeClr>
                          </a:solidFill>
                          <a:effectLst/>
                          <a:latin typeface="Arial" panose="020B0604020202020204" pitchFamily="34" charset="0"/>
                          <a:cs typeface="Arial" panose="020B0604020202020204" pitchFamily="34" charset="0"/>
                        </a:rPr>
                        <a:t>huyện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quản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tuân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thủ</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các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quy</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định</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về</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đảm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dirty="0">
                          <a:solidFill>
                            <a:schemeClr val="accent5">
                              <a:lumMod val="50000"/>
                            </a:schemeClr>
                          </a:solidFill>
                          <a:effectLst/>
                          <a:latin typeface="Arial" panose="020B0604020202020204" pitchFamily="34" charset="0"/>
                          <a:cs typeface="Arial" panose="020B0604020202020204" pitchFamily="34" charset="0"/>
                        </a:rPr>
                        <a:t> an </a:t>
                      </a:r>
                      <a:r>
                        <a:rPr lang="en-US" sz="1200" dirty="0" err="1">
                          <a:solidFill>
                            <a:schemeClr val="accent5">
                              <a:lumMod val="50000"/>
                            </a:schemeClr>
                          </a:solidFill>
                          <a:effectLst/>
                          <a:latin typeface="Arial" panose="020B0604020202020204" pitchFamily="34" charset="0"/>
                          <a:cs typeface="Arial" panose="020B0604020202020204" pitchFamily="34" charset="0"/>
                        </a:rPr>
                        <a:t>toàn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thực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phẩm</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a:solidFill>
                            <a:schemeClr val="accent5">
                              <a:lumMod val="50000"/>
                            </a:schemeClr>
                          </a:solidFill>
                          <a:effectLst/>
                          <a:latin typeface="Arial" panose="020B0604020202020204" pitchFamily="34" charset="0"/>
                          <a:cs typeface="Arial" panose="020B0604020202020204" pitchFamily="34" charset="0"/>
                        </a:rPr>
                        <a:t>100%</a:t>
                      </a:r>
                      <a:endParaRPr lang="en-US" sz="120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147070668"/>
                  </a:ext>
                </a:extLst>
              </a:tr>
              <a:tr h="548640">
                <a:tc vMerge="1">
                  <a:txBody>
                    <a:bodyPr/>
                    <a:lstStyle/>
                    <a:p>
                      <a:endParaRPr lang="en-US"/>
                    </a:p>
                  </a:txBody>
                  <a:tcPr/>
                </a:tc>
                <a:tc>
                  <a:txBody>
                    <a:bodyPr/>
                    <a:lstStyle/>
                    <a:p>
                      <a:pPr indent="15240" algn="just">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8.7. </a:t>
                      </a:r>
                      <a:r>
                        <a:rPr lang="en-US" sz="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cán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bộ</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làm</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tác</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quản</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solidFill>
                            <a:schemeClr val="accent5">
                              <a:lumMod val="50000"/>
                            </a:schemeClr>
                          </a:solidFill>
                          <a:effectLst/>
                          <a:latin typeface="Arial" panose="020B0604020202020204" pitchFamily="34" charset="0"/>
                          <a:cs typeface="Arial" panose="020B0604020202020204" pitchFamily="34" charset="0"/>
                        </a:rPr>
                        <a:t>lý</a:t>
                      </a:r>
                      <a:r>
                        <a:rPr lang="en-US" sz="1200" dirty="0">
                          <a:solidFill>
                            <a:schemeClr val="accent5">
                              <a:lumMod val="50000"/>
                            </a:schemeClr>
                          </a:solidFill>
                          <a:effectLst/>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chất</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lượng</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an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toàn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thực</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phẩm</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nông</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lâm</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thủy</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sản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do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huyện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quản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lý</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hàng</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năm</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được</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bồi</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dưỡng</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chuyên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môn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nghiệp</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vụ</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dirty="0">
                          <a:solidFill>
                            <a:schemeClr val="accent5">
                              <a:lumMod val="50000"/>
                            </a:schemeClr>
                          </a:solidFill>
                          <a:effectLst/>
                          <a:latin typeface="Arial" panose="020B0604020202020204" pitchFamily="34" charset="0"/>
                          <a:cs typeface="Arial" panose="020B0604020202020204" pitchFamily="34" charset="0"/>
                        </a:rPr>
                        <a:t>100%</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400510326"/>
                  </a:ext>
                </a:extLst>
              </a:tr>
              <a:tr h="548640">
                <a:tc vMerge="1">
                  <a:txBody>
                    <a:bodyPr/>
                    <a:lstStyle/>
                    <a:p>
                      <a:endParaRPr lang="en-US"/>
                    </a:p>
                  </a:txBody>
                  <a:tcPr/>
                </a:tc>
                <a:tc>
                  <a:txBody>
                    <a:bodyPr/>
                    <a:lstStyle/>
                    <a:p>
                      <a:pPr indent="15240" algn="just">
                        <a:lnSpc>
                          <a:spcPct val="150000"/>
                        </a:lnSpc>
                        <a:spcBef>
                          <a:spcPts val="600"/>
                        </a:spcBef>
                        <a:spcAft>
                          <a:spcPts val="600"/>
                        </a:spcAft>
                      </a:pP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8.8.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Không</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để</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xảy</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ra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sự</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cố</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về</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an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toàn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thực</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phẩm</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trên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địa</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bàn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thuộc</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phạm</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vi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quản</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lý</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của</a:t>
                      </a:r>
                      <a:r>
                        <a:rPr lang="en-US" sz="1200" dirty="0">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 </a:t>
                      </a: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huyện</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tc>
                  <a:txBody>
                    <a:bodyPr/>
                    <a:lstStyle/>
                    <a:p>
                      <a:pPr indent="15240" algn="ctr">
                        <a:lnSpc>
                          <a:spcPct val="150000"/>
                        </a:lnSpc>
                        <a:spcBef>
                          <a:spcPts val="600"/>
                        </a:spcBef>
                        <a:spcAft>
                          <a:spcPts val="600"/>
                        </a:spcAft>
                      </a:pPr>
                      <a:r>
                        <a:rPr lang="en-US" sz="1200" dirty="0" err="1">
                          <a:ln>
                            <a:noFill/>
                          </a:ln>
                          <a:solidFill>
                            <a:schemeClr val="accent5">
                              <a:lumMod val="50000"/>
                            </a:schemeClr>
                          </a:solidFill>
                          <a:effectLst/>
                          <a:uFill>
                            <a:solidFill>
                              <a:srgbClr val="000000"/>
                            </a:solidFill>
                          </a:uFill>
                          <a:latin typeface="Arial" panose="020B0604020202020204" pitchFamily="34" charset="0"/>
                          <a:cs typeface="Arial" panose="020B0604020202020204" pitchFamily="34" charset="0"/>
                        </a:rPr>
                        <a:t>Không</a:t>
                      </a:r>
                      <a:endParaRPr lang="en-US" sz="1200" dirty="0">
                        <a:solidFill>
                          <a:schemeClr val="accent5">
                            <a:lumMod val="50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998" marR="6998" marT="0" marB="0" anchor="ctr"/>
                </a:tc>
                <a:extLst>
                  <a:ext uri="{0D108BD9-81ED-4DB2-BD59-A6C34878D82A}">
                    <a16:rowId xmlns="" xmlns:a16="http://schemas.microsoft.com/office/drawing/2014/main" val="116536702"/>
                  </a:ext>
                </a:extLst>
              </a:tr>
            </a:tbl>
          </a:graphicData>
        </a:graphic>
      </p:graphicFrame>
      <p:sp>
        <p:nvSpPr>
          <p:cNvPr id="5" name="Title 1">
            <a:extLst>
              <a:ext uri="{FF2B5EF4-FFF2-40B4-BE49-F238E27FC236}">
                <a16:creationId xmlns="" xmlns:a16="http://schemas.microsoft.com/office/drawing/2014/main" id="{EB8CC22B-FCDF-4EF6-867F-49C21F6918AB}"/>
              </a:ext>
            </a:extLst>
          </p:cNvPr>
          <p:cNvSpPr>
            <a:spLocks noGrp="1"/>
          </p:cNvSpPr>
          <p:nvPr>
            <p:ph type="title"/>
          </p:nvPr>
        </p:nvSpPr>
        <p:spPr>
          <a:xfrm>
            <a:off x="89681" y="899108"/>
            <a:ext cx="8925951" cy="440141"/>
          </a:xfrm>
        </p:spPr>
        <p:txBody>
          <a:bodyPr>
            <a:normAutofit/>
          </a:bodyPr>
          <a:lstStyle/>
          <a:p>
            <a:pPr algn="ct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HUYỆN </a:t>
            </a:r>
            <a:r>
              <a:rPr lang="en-US" sz="1800" b="1" dirty="0" err="1">
                <a:solidFill>
                  <a:srgbClr val="002060"/>
                </a:solidFill>
                <a:latin typeface="Arial" panose="020B0604020202020204" pitchFamily="34" charset="0"/>
                <a:cs typeface="Arial" panose="020B0604020202020204" pitchFamily="34" charset="0"/>
              </a:rPr>
              <a:t>nâng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cao</a:t>
            </a:r>
            <a:endParaRPr lang="en-US" sz="18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01755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5">
            <a:extLst>
              <a:ext uri="{FF2B5EF4-FFF2-40B4-BE49-F238E27FC236}">
                <a16:creationId xmlns="" xmlns:a16="http://schemas.microsoft.com/office/drawing/2014/main" id="{5A5B4D04-915F-4BBA-A1F6-1E1509806A45}"/>
              </a:ext>
            </a:extLst>
          </p:cNvPr>
          <p:cNvGraphicFramePr>
            <a:graphicFrameLocks noGrp="1"/>
          </p:cNvGraphicFramePr>
          <p:nvPr>
            <p:extLst/>
          </p:nvPr>
        </p:nvGraphicFramePr>
        <p:xfrm>
          <a:off x="37408" y="1389166"/>
          <a:ext cx="9073343" cy="4569726"/>
        </p:xfrm>
        <a:graphic>
          <a:graphicData uri="http://schemas.openxmlformats.org/drawingml/2006/table">
            <a:tbl>
              <a:tblPr firstRow="1" bandRow="1">
                <a:tableStyleId>{21E4AEA4-8DFA-4A89-87EB-49C32662AFE0}</a:tableStyleId>
              </a:tblPr>
              <a:tblGrid>
                <a:gridCol w="3395750">
                  <a:extLst>
                    <a:ext uri="{9D8B030D-6E8A-4147-A177-3AD203B41FA5}">
                      <a16:colId xmlns="" xmlns:a16="http://schemas.microsoft.com/office/drawing/2014/main" val="2811443241"/>
                    </a:ext>
                  </a:extLst>
                </a:gridCol>
                <a:gridCol w="1172095">
                  <a:extLst>
                    <a:ext uri="{9D8B030D-6E8A-4147-A177-3AD203B41FA5}">
                      <a16:colId xmlns="" xmlns:a16="http://schemas.microsoft.com/office/drawing/2014/main" val="3520630339"/>
                    </a:ext>
                  </a:extLst>
                </a:gridCol>
                <a:gridCol w="3541222">
                  <a:extLst>
                    <a:ext uri="{9D8B030D-6E8A-4147-A177-3AD203B41FA5}">
                      <a16:colId xmlns="" xmlns:a16="http://schemas.microsoft.com/office/drawing/2014/main" val="322481627"/>
                    </a:ext>
                  </a:extLst>
                </a:gridCol>
                <a:gridCol w="964277">
                  <a:extLst>
                    <a:ext uri="{9D8B030D-6E8A-4147-A177-3AD203B41FA5}">
                      <a16:colId xmlns="" xmlns:a16="http://schemas.microsoft.com/office/drawing/2014/main" val="3552336834"/>
                    </a:ext>
                  </a:extLst>
                </a:gridCol>
              </a:tblGrid>
              <a:tr h="499070">
                <a:tc gridSpan="2">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Đạt</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chuẩn</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hMerge="1">
                  <a:txBody>
                    <a:bodyPr/>
                    <a:lstStyle/>
                    <a:p>
                      <a:pPr algn="ctr"/>
                      <a:endParaRPr lang="en-US" dirty="0">
                        <a:solidFill>
                          <a:schemeClr val="accent5">
                            <a:lumMod val="50000"/>
                          </a:schemeClr>
                        </a:solidFill>
                      </a:endParaRPr>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err="1">
                          <a:solidFill>
                            <a:schemeClr val="accent5">
                              <a:lumMod val="50000"/>
                            </a:schemeClr>
                          </a:solidFill>
                          <a:latin typeface="Arial" panose="020B0604020202020204" pitchFamily="34" charset="0"/>
                          <a:cs typeface="Arial" panose="020B0604020202020204" pitchFamily="34" charset="0"/>
                        </a:rPr>
                        <a:t>Nâng</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cao</a:t>
                      </a:r>
                      <a:endParaRPr lang="en-US" sz="1000" dirty="0">
                        <a:solidFill>
                          <a:schemeClr val="accent5">
                            <a:lumMod val="50000"/>
                          </a:schemeClr>
                        </a:solidFill>
                        <a:latin typeface="Arial" panose="020B0604020202020204" pitchFamily="34" charset="0"/>
                        <a:cs typeface="Arial" panose="020B0604020202020204" pitchFamily="34" charset="0"/>
                      </a:endParaRPr>
                    </a:p>
                    <a:p>
                      <a:pPr marL="0" algn="ctr" defTabSz="914400" rtl="0" eaLnBrk="1" latinLnBrk="0" hangingPunct="1"/>
                      <a:endParaRPr lang="en-US" sz="1400" b="1"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hMerge="1">
                  <a:txBody>
                    <a:bodyPr/>
                    <a:lstStyle/>
                    <a:p>
                      <a:pPr marL="0" algn="ctr" defTabSz="914400" rtl="0" eaLnBrk="1" latinLnBrk="0" hangingPunct="1"/>
                      <a:endParaRPr lang="en-US" sz="1800" b="1" kern="1200" dirty="0">
                        <a:solidFill>
                          <a:schemeClr val="accent5">
                            <a:lumMod val="50000"/>
                          </a:schemeClr>
                        </a:solidFill>
                        <a:latin typeface="+mn-lt"/>
                        <a:ea typeface="+mn-ea"/>
                        <a:cs typeface="+mn-cs"/>
                      </a:endParaRPr>
                    </a:p>
                  </a:txBody>
                  <a:tcPr/>
                </a:tc>
                <a:extLst>
                  <a:ext uri="{0D108BD9-81ED-4DB2-BD59-A6C34878D82A}">
                    <a16:rowId xmlns="" xmlns:a16="http://schemas.microsoft.com/office/drawing/2014/main" val="1172414979"/>
                  </a:ext>
                </a:extLst>
              </a:tr>
              <a:tr h="1079575">
                <a:tc>
                  <a:txBody>
                    <a:bodyPr/>
                    <a:lstStyle/>
                    <a:p>
                      <a:pPr algn="just"/>
                      <a:r>
                        <a:rPr lang="en-US" sz="1200" kern="1200" dirty="0">
                          <a:solidFill>
                            <a:schemeClr val="accent5">
                              <a:lumMod val="50000"/>
                            </a:schemeClr>
                          </a:solidFill>
                          <a:effectLst/>
                          <a:latin typeface="Arial" panose="020B0604020202020204" pitchFamily="34" charset="0"/>
                          <a:cs typeface="Arial" panose="020B0604020202020204" pitchFamily="34" charset="0"/>
                        </a:rPr>
                        <a:t>7.1.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thống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thu</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gom</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xử</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lý</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trên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địa</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bàn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huyện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đảm</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yêu</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cầu</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về</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vệ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môi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trường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sinh</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hoạt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chôn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lấp</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trực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tiếp</a:t>
                      </a:r>
                      <a:r>
                        <a:rPr lang="en-US" sz="1200" kern="1200" dirty="0">
                          <a:solidFill>
                            <a:schemeClr val="accent5">
                              <a:lumMod val="50000"/>
                            </a:schemeClr>
                          </a:solidFill>
                          <a:effectLst/>
                          <a:latin typeface="Arial" panose="020B0604020202020204" pitchFamily="34" charset="0"/>
                          <a:cs typeface="Arial" panose="020B0604020202020204" pitchFamily="34" charset="0"/>
                        </a:rPr>
                        <a:t> ≤50%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tổng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lượng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phát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sinh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Đạt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accent5">
                              <a:lumMod val="50000"/>
                            </a:schemeClr>
                          </a:solidFill>
                          <a:effectLst/>
                          <a:latin typeface="Arial" panose="020B0604020202020204" pitchFamily="34" charset="0"/>
                          <a:cs typeface="Arial" panose="020B0604020202020204" pitchFamily="34" charset="0"/>
                        </a:rPr>
                        <a:t>7.1.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sinh</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hoạt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và</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không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nguy</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hại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trên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địa</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bàn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huyện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được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thu</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gom</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và</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xử</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lý</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smtClean="0">
                          <a:solidFill>
                            <a:schemeClr val="accent5">
                              <a:lumMod val="50000"/>
                            </a:schemeClr>
                          </a:solidFill>
                          <a:effectLst/>
                          <a:latin typeface="Arial" panose="020B0604020202020204" pitchFamily="34" charset="0"/>
                          <a:cs typeface="Arial" panose="020B0604020202020204" pitchFamily="34" charset="0"/>
                        </a:rPr>
                        <a:t>theo</a:t>
                      </a:r>
                      <a:r>
                        <a:rPr lang="en-US" sz="1200" kern="1200" dirty="0" smtClean="0">
                          <a:solidFill>
                            <a:schemeClr val="accent5">
                              <a:lumMod val="50000"/>
                            </a:schemeClr>
                          </a:solidFill>
                          <a:effectLst/>
                          <a:latin typeface="Arial" panose="020B0604020202020204" pitchFamily="34" charset="0"/>
                          <a:cs typeface="Arial" panose="020B0604020202020204" pitchFamily="34" charset="0"/>
                        </a:rPr>
                        <a:t> </a:t>
                      </a:r>
                      <a:r>
                        <a:rPr lang="vi-VN" sz="1200" dirty="0" smtClean="0">
                          <a:solidFill>
                            <a:schemeClr val="accent5">
                              <a:lumMod val="50000"/>
                            </a:schemeClr>
                          </a:solidFill>
                          <a:latin typeface="Arial" panose="020B0604020202020204" pitchFamily="34" charset="0"/>
                          <a:cs typeface="Arial" panose="020B0604020202020204" pitchFamily="34" charset="0"/>
                        </a:rPr>
                        <a:t>quy định</a:t>
                      </a:r>
                      <a:endParaRPr lang="en-US" sz="1200" dirty="0" smtClean="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≥95%</a:t>
                      </a:r>
                    </a:p>
                  </a:txBody>
                  <a:tcPr marL="68580" marR="68580" marT="34290" marB="34290"/>
                </a:tc>
                <a:extLst>
                  <a:ext uri="{0D108BD9-81ED-4DB2-BD59-A6C34878D82A}">
                    <a16:rowId xmlns="" xmlns:a16="http://schemas.microsoft.com/office/drawing/2014/main" val="258580182"/>
                  </a:ext>
                </a:extLst>
              </a:tr>
              <a:tr h="775301">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7.2. Tỷ lệ chất thải rắn nguy hại trên địa bàn huyện được thu gom và xử lý đúng quy định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extLst>
                  <a:ext uri="{0D108BD9-81ED-4DB2-BD59-A6C34878D82A}">
                    <a16:rowId xmlns="" xmlns:a16="http://schemas.microsoft.com/office/drawing/2014/main" val="3741563715"/>
                  </a:ext>
                </a:extLst>
              </a:tr>
              <a:tr h="1310455">
                <a:tc>
                  <a:txBody>
                    <a:bodyPr/>
                    <a:lstStyle/>
                    <a:p>
                      <a:pPr marL="0" algn="just" defTabSz="914400" rtl="0" eaLnBrk="1" latinLnBrk="0" hangingPunct="1"/>
                      <a:r>
                        <a:rPr lang="vi-VN" sz="1200" kern="1200" dirty="0">
                          <a:solidFill>
                            <a:schemeClr val="accent5">
                              <a:lumMod val="50000"/>
                            </a:schemeClr>
                          </a:solidFill>
                          <a:latin typeface="Arial" panose="020B0604020202020204" pitchFamily="34" charset="0"/>
                          <a:cs typeface="Arial" panose="020B0604020202020204" pitchFamily="34" charset="0"/>
                        </a:rPr>
                        <a:t>7.3. Có mô hình tái chế chất thải hữu cơ, phụ phẩm nông nghiệp quy mô cấp xã trở lên</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≥01 </a:t>
                      </a:r>
                    </a:p>
                    <a:p>
                      <a:pPr algn="ctr"/>
                      <a:r>
                        <a:rPr lang="en-US" sz="1200" dirty="0" err="1">
                          <a:solidFill>
                            <a:schemeClr val="accent5">
                              <a:lumMod val="50000"/>
                            </a:schemeClr>
                          </a:solidFill>
                          <a:latin typeface="Arial" panose="020B0604020202020204" pitchFamily="34" charset="0"/>
                          <a:cs typeface="Arial" panose="020B0604020202020204" pitchFamily="34" charset="0"/>
                        </a:rPr>
                        <a:t>mô</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hình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just" defTabSz="914400" rtl="0" eaLnBrk="1" latinLnBrk="0" hangingPunct="1"/>
                      <a:r>
                        <a:rPr lang="vi-VN" sz="1200" kern="1200" dirty="0">
                          <a:solidFill>
                            <a:schemeClr val="accent5">
                              <a:lumMod val="50000"/>
                            </a:schemeClr>
                          </a:solidFill>
                          <a:latin typeface="Arial" panose="020B0604020202020204" pitchFamily="34" charset="0"/>
                          <a:cs typeface="Arial" panose="020B0604020202020204" pitchFamily="34" charset="0"/>
                        </a:rPr>
                        <a:t>7.3. Tỷ lệ chất thải hữu cơ, phụ phẩm nông nghiệp được thu gom, tái sử dụng, tái chế thành các nguyên liệu, nhiên liệu và sản phẩm thân thiện với môi trường </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accent5">
                              <a:lumMod val="50000"/>
                            </a:schemeClr>
                          </a:solidFill>
                          <a:latin typeface="Arial" panose="020B0604020202020204" pitchFamily="34" charset="0"/>
                          <a:cs typeface="Arial" panose="020B0604020202020204" pitchFamily="34" charset="0"/>
                        </a:rPr>
                        <a:t>≥80%</a:t>
                      </a:r>
                    </a:p>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619976415"/>
                  </a:ext>
                </a:extLst>
              </a:tr>
              <a:tr h="905325">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accent5">
                              <a:lumMod val="50000"/>
                            </a:schemeClr>
                          </a:solidFill>
                          <a:effectLst/>
                          <a:latin typeface="Arial" panose="020B0604020202020204" pitchFamily="34" charset="0"/>
                          <a:cs typeface="Arial" panose="020B0604020202020204" pitchFamily="34" charset="0"/>
                        </a:rPr>
                        <a:t>7.2.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hộ</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gia</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đình</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thực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hiện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phân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loại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tại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nguồn</a:t>
                      </a:r>
                      <a:endParaRPr lang="en-US" sz="1200" dirty="0">
                        <a:solidFill>
                          <a:schemeClr val="accent5">
                            <a:lumMod val="50000"/>
                          </a:schemeClr>
                        </a:solidFill>
                        <a:latin typeface="Arial" panose="020B0604020202020204" pitchFamily="34" charset="0"/>
                        <a:cs typeface="Arial" panose="020B0604020202020204" pitchFamily="34" charset="0"/>
                      </a:endParaRPr>
                    </a:p>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accent5">
                              <a:lumMod val="50000"/>
                            </a:schemeClr>
                          </a:solidFill>
                          <a:latin typeface="Arial" panose="020B0604020202020204" pitchFamily="34" charset="0"/>
                          <a:cs typeface="Arial" panose="020B0604020202020204" pitchFamily="34" charset="0"/>
                        </a:rPr>
                        <a:t>≥40%</a:t>
                      </a:r>
                    </a:p>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en-US" sz="1200" kern="1200" dirty="0">
                          <a:solidFill>
                            <a:schemeClr val="accent5">
                              <a:lumMod val="50000"/>
                            </a:schemeClr>
                          </a:solidFill>
                          <a:effectLst/>
                          <a:latin typeface="Arial" panose="020B0604020202020204" pitchFamily="34" charset="0"/>
                          <a:cs typeface="Arial" panose="020B0604020202020204" pitchFamily="34" charset="0"/>
                        </a:rPr>
                        <a:t>7.4.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hộ</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gia</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đình</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thực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hiện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phân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loại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thải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rắn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tại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nguồn</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accent5">
                              <a:lumMod val="50000"/>
                            </a:schemeClr>
                          </a:solidFill>
                          <a:latin typeface="Arial" panose="020B0604020202020204" pitchFamily="34" charset="0"/>
                          <a:cs typeface="Arial" panose="020B0604020202020204" pitchFamily="34" charset="0"/>
                        </a:rPr>
                        <a:t>≥70</a:t>
                      </a:r>
                      <a:r>
                        <a:rPr lang="en-US" sz="1200" dirty="0">
                          <a:solidFill>
                            <a:schemeClr val="accent5">
                              <a:lumMod val="50000"/>
                            </a:schemeClr>
                          </a:solidFill>
                          <a:latin typeface="Arial" panose="020B0604020202020204" pitchFamily="34" charset="0"/>
                          <a:cs typeface="Arial" panose="020B0604020202020204" pitchFamily="34" charset="0"/>
                        </a:rPr>
                        <a:t>%</a:t>
                      </a:r>
                    </a:p>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210548516"/>
                  </a:ext>
                </a:extLst>
              </a:tr>
            </a:tbl>
          </a:graphicData>
        </a:graphic>
      </p:graphicFrame>
      <p:sp>
        <p:nvSpPr>
          <p:cNvPr id="5" name="Title 1">
            <a:extLst>
              <a:ext uri="{FF2B5EF4-FFF2-40B4-BE49-F238E27FC236}">
                <a16:creationId xmlns="" xmlns:a16="http://schemas.microsoft.com/office/drawing/2014/main" id="{A901B4C9-3234-4F0D-88A3-50BFEA622C95}"/>
              </a:ext>
            </a:extLst>
          </p:cNvPr>
          <p:cNvSpPr>
            <a:spLocks noGrp="1"/>
          </p:cNvSpPr>
          <p:nvPr>
            <p:ph type="title"/>
          </p:nvPr>
        </p:nvSpPr>
        <p:spPr>
          <a:xfrm>
            <a:off x="89681" y="899108"/>
            <a:ext cx="8925951" cy="440141"/>
          </a:xfrm>
        </p:spPr>
        <p:txBody>
          <a:bodyPr>
            <a:normAutofit/>
          </a:bodyPr>
          <a:lstStyle/>
          <a:p>
            <a:pPr algn="ctr"/>
            <a:r>
              <a:rPr lang="en-US" sz="1800" b="1" dirty="0">
                <a:solidFill>
                  <a:srgbClr val="002060"/>
                </a:solidFill>
                <a:latin typeface="Arial" panose="020B0604020202020204" pitchFamily="34" charset="0"/>
                <a:cs typeface="Arial" panose="020B0604020202020204" pitchFamily="34" charset="0"/>
              </a:rPr>
              <a:t>So </a:t>
            </a:r>
            <a:r>
              <a:rPr lang="en-US" sz="1800" b="1" dirty="0" err="1">
                <a:solidFill>
                  <a:srgbClr val="002060"/>
                </a:solidFill>
                <a:latin typeface="Arial" panose="020B0604020202020204" pitchFamily="34" charset="0"/>
                <a:cs typeface="Arial" panose="020B0604020202020204" pitchFamily="34" charset="0"/>
              </a:rPr>
              <a:t>sánh</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môi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trường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HUYỆN</a:t>
            </a:r>
          </a:p>
        </p:txBody>
      </p:sp>
    </p:spTree>
    <p:extLst>
      <p:ext uri="{BB962C8B-B14F-4D97-AF65-F5344CB8AC3E}">
        <p14:creationId xmlns:p14="http://schemas.microsoft.com/office/powerpoint/2010/main" val="16006486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5">
            <a:extLst>
              <a:ext uri="{FF2B5EF4-FFF2-40B4-BE49-F238E27FC236}">
                <a16:creationId xmlns="" xmlns:a16="http://schemas.microsoft.com/office/drawing/2014/main" id="{9D0B7A7A-81D2-4A80-BF21-21A6EA41497E}"/>
              </a:ext>
            </a:extLst>
          </p:cNvPr>
          <p:cNvGraphicFramePr>
            <a:graphicFrameLocks noGrp="1"/>
          </p:cNvGraphicFramePr>
          <p:nvPr>
            <p:extLst/>
          </p:nvPr>
        </p:nvGraphicFramePr>
        <p:xfrm>
          <a:off x="37407" y="1389167"/>
          <a:ext cx="9106594" cy="4569725"/>
        </p:xfrm>
        <a:graphic>
          <a:graphicData uri="http://schemas.openxmlformats.org/drawingml/2006/table">
            <a:tbl>
              <a:tblPr firstRow="1" bandRow="1">
                <a:tableStyleId>{21E4AEA4-8DFA-4A89-87EB-49C32662AFE0}</a:tableStyleId>
              </a:tblPr>
              <a:tblGrid>
                <a:gridCol w="3408194">
                  <a:extLst>
                    <a:ext uri="{9D8B030D-6E8A-4147-A177-3AD203B41FA5}">
                      <a16:colId xmlns="" xmlns:a16="http://schemas.microsoft.com/office/drawing/2014/main" val="2811443241"/>
                    </a:ext>
                  </a:extLst>
                </a:gridCol>
                <a:gridCol w="1176390">
                  <a:extLst>
                    <a:ext uri="{9D8B030D-6E8A-4147-A177-3AD203B41FA5}">
                      <a16:colId xmlns="" xmlns:a16="http://schemas.microsoft.com/office/drawing/2014/main" val="3520630339"/>
                    </a:ext>
                  </a:extLst>
                </a:gridCol>
                <a:gridCol w="3554199">
                  <a:extLst>
                    <a:ext uri="{9D8B030D-6E8A-4147-A177-3AD203B41FA5}">
                      <a16:colId xmlns="" xmlns:a16="http://schemas.microsoft.com/office/drawing/2014/main" val="322481627"/>
                    </a:ext>
                  </a:extLst>
                </a:gridCol>
                <a:gridCol w="967811">
                  <a:extLst>
                    <a:ext uri="{9D8B030D-6E8A-4147-A177-3AD203B41FA5}">
                      <a16:colId xmlns="" xmlns:a16="http://schemas.microsoft.com/office/drawing/2014/main" val="3552336834"/>
                    </a:ext>
                  </a:extLst>
                </a:gridCol>
              </a:tblGrid>
              <a:tr h="482159">
                <a:tc gridSpan="2">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Đạt</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chuẩn</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hMerge="1">
                  <a:txBody>
                    <a:bodyPr/>
                    <a:lstStyle/>
                    <a:p>
                      <a:pPr algn="ctr"/>
                      <a:endParaRPr lang="en-US" dirty="0">
                        <a:solidFill>
                          <a:schemeClr val="accent5">
                            <a:lumMod val="50000"/>
                          </a:schemeClr>
                        </a:solidFill>
                      </a:endParaRPr>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err="1">
                          <a:solidFill>
                            <a:schemeClr val="accent5">
                              <a:lumMod val="50000"/>
                            </a:schemeClr>
                          </a:solidFill>
                          <a:latin typeface="Arial" panose="020B0604020202020204" pitchFamily="34" charset="0"/>
                          <a:cs typeface="Arial" panose="020B0604020202020204" pitchFamily="34" charset="0"/>
                        </a:rPr>
                        <a:t>Nâng</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cao</a:t>
                      </a:r>
                      <a:endParaRPr lang="en-US" sz="1000" dirty="0">
                        <a:solidFill>
                          <a:schemeClr val="accent5">
                            <a:lumMod val="50000"/>
                          </a:schemeClr>
                        </a:solidFill>
                        <a:latin typeface="Arial" panose="020B0604020202020204" pitchFamily="34" charset="0"/>
                        <a:cs typeface="Arial" panose="020B0604020202020204" pitchFamily="34" charset="0"/>
                      </a:endParaRPr>
                    </a:p>
                    <a:p>
                      <a:pPr marL="0" algn="ctr" defTabSz="914400" rtl="0" eaLnBrk="1" latinLnBrk="0" hangingPunct="1"/>
                      <a:endParaRPr lang="en-US" sz="1400" b="1"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hMerge="1">
                  <a:txBody>
                    <a:bodyPr/>
                    <a:lstStyle/>
                    <a:p>
                      <a:pPr marL="0" algn="ctr" defTabSz="914400" rtl="0" eaLnBrk="1" latinLnBrk="0" hangingPunct="1"/>
                      <a:endParaRPr lang="en-US" sz="1800" b="1" kern="1200" dirty="0">
                        <a:solidFill>
                          <a:schemeClr val="accent5">
                            <a:lumMod val="50000"/>
                          </a:schemeClr>
                        </a:solidFill>
                        <a:latin typeface="+mn-lt"/>
                        <a:ea typeface="+mn-ea"/>
                        <a:cs typeface="+mn-cs"/>
                      </a:endParaRPr>
                    </a:p>
                  </a:txBody>
                  <a:tcPr/>
                </a:tc>
                <a:extLst>
                  <a:ext uri="{0D108BD9-81ED-4DB2-BD59-A6C34878D82A}">
                    <a16:rowId xmlns="" xmlns:a16="http://schemas.microsoft.com/office/drawing/2014/main" val="1172414979"/>
                  </a:ext>
                </a:extLst>
              </a:tr>
              <a:tr h="1192934">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7.4. Có công trình xử lý nước thải sinh hoạt tập trung áp dụng biện pháp phù hợp</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≥01 </a:t>
                      </a:r>
                    </a:p>
                    <a:p>
                      <a:pPr algn="ctr"/>
                      <a:r>
                        <a:rPr lang="en-US" sz="1200" dirty="0" err="1">
                          <a:solidFill>
                            <a:schemeClr val="accent5">
                              <a:lumMod val="50000"/>
                            </a:schemeClr>
                          </a:solidFill>
                          <a:latin typeface="Arial" panose="020B0604020202020204" pitchFamily="34" charset="0"/>
                          <a:cs typeface="Arial" panose="020B0604020202020204" pitchFamily="34" charset="0"/>
                        </a:rPr>
                        <a:t>công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trình</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7.5. Tỷ lệ nước thải sinh hoạt trên địa bàn toàn huyện được thu gom, xử lý bằng các biện pháp, công trình phù hợp</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≥50%</a:t>
                      </a:r>
                    </a:p>
                  </a:txBody>
                  <a:tcPr marL="68580" marR="68580" marT="34290" marB="34290"/>
                </a:tc>
                <a:extLst>
                  <a:ext uri="{0D108BD9-81ED-4DB2-BD59-A6C34878D82A}">
                    <a16:rowId xmlns="" xmlns:a16="http://schemas.microsoft.com/office/drawing/2014/main" val="258580182"/>
                  </a:ext>
                </a:extLst>
              </a:tr>
              <a:tr h="1028306">
                <a:tc>
                  <a:txBody>
                    <a:bodyPr/>
                    <a:lstStyle/>
                    <a:p>
                      <a:pPr algn="just"/>
                      <a:r>
                        <a:rPr lang="en-US" sz="1200" kern="1200" dirty="0">
                          <a:solidFill>
                            <a:schemeClr val="accent5">
                              <a:lumMod val="50000"/>
                            </a:schemeClr>
                          </a:solidFill>
                          <a:effectLst/>
                          <a:latin typeface="Arial" panose="020B0604020202020204" pitchFamily="34" charset="0"/>
                          <a:cs typeface="Arial" panose="020B0604020202020204" pitchFamily="34" charset="0"/>
                        </a:rPr>
                        <a:t>7.6.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Đất</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cây</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xanh</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sử</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dụng</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công</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cộng</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tại</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điểm</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dân</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cư</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nông</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r>
                        <a:rPr lang="en-GB" sz="1200" kern="1200" dirty="0" err="1">
                          <a:solidFill>
                            <a:schemeClr val="accent5">
                              <a:lumMod val="50000"/>
                            </a:schemeClr>
                          </a:solidFill>
                          <a:effectLst/>
                          <a:latin typeface="Arial" panose="020B0604020202020204" pitchFamily="34" charset="0"/>
                          <a:cs typeface="Arial" panose="020B0604020202020204" pitchFamily="34" charset="0"/>
                        </a:rPr>
                        <a:t>thôn</a:t>
                      </a:r>
                      <a:r>
                        <a:rPr lang="en-GB" sz="1200" kern="1200" dirty="0">
                          <a:solidFill>
                            <a:schemeClr val="accent5">
                              <a:lumMod val="50000"/>
                            </a:schemeClr>
                          </a:solidFill>
                          <a:effectLst/>
                          <a:latin typeface="Arial" panose="020B0604020202020204" pitchFamily="34" charset="0"/>
                          <a:cs typeface="Arial" panose="020B0604020202020204" pitchFamily="34" charset="0"/>
                        </a:rPr>
                        <a:t> </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effectLst/>
                          <a:latin typeface="Arial" panose="020B0604020202020204" pitchFamily="34" charset="0"/>
                          <a:cs typeface="Arial" panose="020B0604020202020204" pitchFamily="34" charset="0"/>
                        </a:rPr>
                        <a:t>≥2m</a:t>
                      </a:r>
                      <a:r>
                        <a:rPr lang="en-US" sz="1200" kern="1200" baseline="30000" dirty="0">
                          <a:solidFill>
                            <a:schemeClr val="accent5">
                              <a:lumMod val="50000"/>
                            </a:schemeClr>
                          </a:solidFill>
                          <a:effectLst/>
                          <a:latin typeface="Arial" panose="020B0604020202020204" pitchFamily="34" charset="0"/>
                          <a:cs typeface="Arial" panose="020B0604020202020204" pitchFamily="34" charset="0"/>
                        </a:rPr>
                        <a:t>2</a:t>
                      </a:r>
                      <a:r>
                        <a:rPr lang="en-US" sz="1200" kern="1200" dirty="0">
                          <a:solidFill>
                            <a:schemeClr val="accent5">
                              <a:lumMod val="50000"/>
                            </a:schemeClr>
                          </a:solidFill>
                          <a:effectLst/>
                          <a:latin typeface="Arial" panose="020B0604020202020204" pitchFamily="34" charset="0"/>
                          <a:cs typeface="Arial" panose="020B0604020202020204" pitchFamily="34" charset="0"/>
                        </a:rPr>
                        <a:t>/</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người</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7.6. Đất cây xanh sử dụng công cộng tại điểm dân cư nông thôn </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vi-VN" sz="1200" dirty="0">
                          <a:solidFill>
                            <a:schemeClr val="accent5">
                              <a:lumMod val="50000"/>
                            </a:schemeClr>
                          </a:solidFill>
                          <a:latin typeface="Arial" panose="020B0604020202020204" pitchFamily="34" charset="0"/>
                          <a:cs typeface="Arial" panose="020B0604020202020204" pitchFamily="34" charset="0"/>
                        </a:rPr>
                        <a:t>≥4m</a:t>
                      </a:r>
                      <a:r>
                        <a:rPr lang="vi-VN" sz="1200" baseline="30000" dirty="0">
                          <a:solidFill>
                            <a:schemeClr val="accent5">
                              <a:lumMod val="50000"/>
                            </a:schemeClr>
                          </a:solidFill>
                          <a:latin typeface="Arial" panose="020B0604020202020204" pitchFamily="34" charset="0"/>
                          <a:cs typeface="Arial" panose="020B0604020202020204" pitchFamily="34" charset="0"/>
                        </a:rPr>
                        <a:t>2</a:t>
                      </a:r>
                      <a:r>
                        <a:rPr lang="vi-VN" sz="1200" dirty="0">
                          <a:solidFill>
                            <a:schemeClr val="accent5">
                              <a:lumMod val="50000"/>
                            </a:schemeClr>
                          </a:solidFill>
                          <a:latin typeface="Arial" panose="020B0604020202020204" pitchFamily="34" charset="0"/>
                          <a:cs typeface="Arial" panose="020B0604020202020204" pitchFamily="34" charset="0"/>
                        </a:rPr>
                        <a:t>/người</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3741563715"/>
                  </a:ext>
                </a:extLst>
              </a:tr>
              <a:tr h="879049">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mn-lt"/>
                          <a:cs typeface="Arial" panose="020B0604020202020204" pitchFamily="34" charset="0"/>
                        </a:rPr>
                        <a:t>7.7. </a:t>
                      </a:r>
                      <a:r>
                        <a:rPr lang="vi-VN" sz="1200" dirty="0" smtClean="0">
                          <a:solidFill>
                            <a:schemeClr val="accent5">
                              <a:lumMod val="50000"/>
                            </a:schemeClr>
                          </a:solidFill>
                          <a:latin typeface="+mn-lt"/>
                          <a:cs typeface="Arial" panose="020B0604020202020204" pitchFamily="34" charset="0"/>
                        </a:rPr>
                        <a:t>Không có làng nghề ô nhiễm môi trường trên địa bàn huyện</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Đạt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619976415"/>
                  </a:ext>
                </a:extLst>
              </a:tr>
              <a:tr h="987278">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vi-VN" sz="1200" dirty="0">
                          <a:solidFill>
                            <a:schemeClr val="accent5">
                              <a:lumMod val="50000"/>
                            </a:schemeClr>
                          </a:solidFill>
                          <a:latin typeface="+mn-lt"/>
                          <a:cs typeface="Arial" panose="020B0604020202020204" pitchFamily="34" charset="0"/>
                        </a:rPr>
                        <a:t>7.5. </a:t>
                      </a:r>
                      <a:r>
                        <a:rPr lang="en-US" sz="1200" dirty="0">
                          <a:solidFill>
                            <a:schemeClr val="accent5">
                              <a:lumMod val="50000"/>
                            </a:schemeClr>
                          </a:solidFill>
                          <a:latin typeface="Arial" panose="020B0604020202020204" pitchFamily="34" charset="0"/>
                          <a:cs typeface="Arial" panose="020B0604020202020204" pitchFamily="34" charset="0"/>
                        </a:rPr>
                        <a:t>KCN</a:t>
                      </a:r>
                      <a:r>
                        <a:rPr lang="vi-VN" sz="1200" dirty="0">
                          <a:solidFill>
                            <a:schemeClr val="accent5">
                              <a:lumMod val="50000"/>
                            </a:schemeClr>
                          </a:solidFill>
                          <a:latin typeface="+mn-lt"/>
                          <a:cs typeface="Arial" panose="020B0604020202020204" pitchFamily="34" charset="0"/>
                        </a:rPr>
                        <a:t>, </a:t>
                      </a:r>
                      <a:r>
                        <a:rPr lang="en-US" sz="1200" dirty="0">
                          <a:solidFill>
                            <a:schemeClr val="accent5">
                              <a:lumMod val="50000"/>
                            </a:schemeClr>
                          </a:solidFill>
                          <a:latin typeface="Arial" panose="020B0604020202020204" pitchFamily="34" charset="0"/>
                          <a:cs typeface="Arial" panose="020B0604020202020204" pitchFamily="34" charset="0"/>
                        </a:rPr>
                        <a:t>CCN</a:t>
                      </a:r>
                      <a:r>
                        <a:rPr lang="vi-VN" sz="1200" dirty="0">
                          <a:solidFill>
                            <a:schemeClr val="accent5">
                              <a:lumMod val="50000"/>
                            </a:schemeClr>
                          </a:solidFill>
                          <a:latin typeface="+mn-lt"/>
                          <a:cs typeface="Arial" panose="020B0604020202020204" pitchFamily="34" charset="0"/>
                        </a:rPr>
                        <a:t>, làng nghề trên địa bàn thực hiện đúng các quy định về bảo vệ môi trường, trong đó tỷ lệ đất trồng cây xanh trong </a:t>
                      </a:r>
                      <a:r>
                        <a:rPr lang="en-US" sz="1200" dirty="0">
                          <a:solidFill>
                            <a:schemeClr val="accent5">
                              <a:lumMod val="50000"/>
                            </a:schemeClr>
                          </a:solidFill>
                          <a:latin typeface="Arial" panose="020B0604020202020204" pitchFamily="34" charset="0"/>
                          <a:cs typeface="Arial" panose="020B0604020202020204" pitchFamily="34" charset="0"/>
                        </a:rPr>
                        <a:t>KCN</a:t>
                      </a:r>
                      <a:r>
                        <a:rPr lang="vi-VN" sz="1200" dirty="0">
                          <a:solidFill>
                            <a:schemeClr val="accent5">
                              <a:lumMod val="50000"/>
                            </a:schemeClr>
                          </a:solidFill>
                          <a:latin typeface="+mn-lt"/>
                          <a:cs typeface="Arial" panose="020B0604020202020204" pitchFamily="34" charset="0"/>
                        </a:rPr>
                        <a:t>, </a:t>
                      </a:r>
                      <a:r>
                        <a:rPr lang="en-US" sz="1200" dirty="0">
                          <a:solidFill>
                            <a:schemeClr val="accent5">
                              <a:lumMod val="50000"/>
                            </a:schemeClr>
                          </a:solidFill>
                          <a:latin typeface="Arial" panose="020B0604020202020204" pitchFamily="34" charset="0"/>
                          <a:cs typeface="Arial" panose="020B0604020202020204" pitchFamily="34" charset="0"/>
                        </a:rPr>
                        <a:t>CCN </a:t>
                      </a:r>
                      <a:r>
                        <a:rPr lang="vi-VN" sz="1200" dirty="0">
                          <a:solidFill>
                            <a:schemeClr val="accent5">
                              <a:lumMod val="50000"/>
                            </a:schemeClr>
                          </a:solidFill>
                          <a:latin typeface="+mn-lt"/>
                          <a:cs typeface="Arial" panose="020B0604020202020204" pitchFamily="34" charset="0"/>
                        </a:rPr>
                        <a:t>tối thiểu là 10% diện tích toàn khu </a:t>
                      </a:r>
                      <a:endParaRPr lang="en-US" sz="1200" dirty="0">
                        <a:solidFill>
                          <a:schemeClr val="accent5">
                            <a:lumMod val="50000"/>
                          </a:schemeClr>
                        </a:solidFill>
                        <a:latin typeface="Arial" panose="020B0604020202020204" pitchFamily="34" charset="0"/>
                        <a:cs typeface="Arial" panose="020B0604020202020204" pitchFamily="34" charset="0"/>
                      </a:endParaRPr>
                    </a:p>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just" defTabSz="914400" rtl="0" eaLnBrk="1" latinLnBrk="0" hangingPunct="1"/>
                      <a:r>
                        <a:rPr lang="vi-VN" sz="1200" kern="1200" dirty="0">
                          <a:solidFill>
                            <a:schemeClr val="accent5">
                              <a:lumMod val="50000"/>
                            </a:schemeClr>
                          </a:solidFill>
                          <a:latin typeface="Arial (Body)"/>
                          <a:ea typeface="+mn-ea"/>
                          <a:cs typeface="Arial" panose="020B0604020202020204" pitchFamily="34" charset="0"/>
                        </a:rPr>
                        <a:t>7.8. </a:t>
                      </a:r>
                      <a:r>
                        <a:rPr lang="en-GB" sz="1200" kern="1200" dirty="0" err="1" smtClean="0">
                          <a:solidFill>
                            <a:schemeClr val="accent5">
                              <a:lumMod val="50000"/>
                            </a:schemeClr>
                          </a:solidFill>
                          <a:latin typeface="Arial (Body)"/>
                          <a:ea typeface="+mn-ea"/>
                          <a:cs typeface="Arial" panose="020B0604020202020204" pitchFamily="34" charset="0"/>
                        </a:rPr>
                        <a:t>Tỷ</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lệ</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chất</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thải</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nhựa</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phát</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sinh</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trên</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địa</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bàn</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được</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thu</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gom</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tái</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sử</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dụng</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tái</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chế</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xử</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lý</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theo</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quy</a:t>
                      </a:r>
                      <a:r>
                        <a:rPr lang="en-GB" sz="1200" kern="1200" dirty="0" smtClean="0">
                          <a:solidFill>
                            <a:schemeClr val="accent5">
                              <a:lumMod val="50000"/>
                            </a:schemeClr>
                          </a:solidFill>
                          <a:latin typeface="Arial (Body)"/>
                          <a:ea typeface="+mn-ea"/>
                          <a:cs typeface="Arial" panose="020B0604020202020204" pitchFamily="34" charset="0"/>
                        </a:rPr>
                        <a:t> </a:t>
                      </a:r>
                      <a:r>
                        <a:rPr lang="en-GB" sz="1200" kern="1200" dirty="0" err="1" smtClean="0">
                          <a:solidFill>
                            <a:schemeClr val="accent5">
                              <a:lumMod val="50000"/>
                            </a:schemeClr>
                          </a:solidFill>
                          <a:latin typeface="Arial (Body)"/>
                          <a:ea typeface="+mn-ea"/>
                          <a:cs typeface="Arial" panose="020B0604020202020204" pitchFamily="34" charset="0"/>
                        </a:rPr>
                        <a:t>định</a:t>
                      </a:r>
                      <a:r>
                        <a:rPr lang="en-GB" sz="1200" kern="1200" dirty="0" smtClean="0">
                          <a:solidFill>
                            <a:schemeClr val="accent5">
                              <a:lumMod val="50000"/>
                            </a:schemeClr>
                          </a:solidFill>
                          <a:latin typeface="Arial (Body)"/>
                          <a:ea typeface="+mn-ea"/>
                          <a:cs typeface="Arial" panose="020B0604020202020204" pitchFamily="34" charset="0"/>
                        </a:rPr>
                        <a:t> </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tc>
                  <a:txBody>
                    <a:bodyPr/>
                    <a:lstStyle/>
                    <a:p>
                      <a:pPr marL="0" algn="ctr" defTabSz="914400" rtl="0" eaLnBrk="1" latinLnBrk="0" hangingPunct="1"/>
                      <a:r>
                        <a:rPr lang="en-GB" sz="1200" kern="1200" dirty="0" smtClean="0">
                          <a:solidFill>
                            <a:schemeClr val="accent5">
                              <a:lumMod val="50000"/>
                            </a:schemeClr>
                          </a:solidFill>
                          <a:latin typeface="Arial (Body)"/>
                          <a:ea typeface="+mn-ea"/>
                          <a:cs typeface="Arial" panose="020B0604020202020204" pitchFamily="34" charset="0"/>
                        </a:rPr>
                        <a:t>≥85%</a:t>
                      </a:r>
                      <a:endParaRPr lang="en-US" sz="1200" kern="1200" dirty="0">
                        <a:solidFill>
                          <a:schemeClr val="accent5">
                            <a:lumMod val="50000"/>
                          </a:schemeClr>
                        </a:solidFill>
                        <a:latin typeface="Arial (Body)"/>
                        <a:ea typeface="+mn-ea"/>
                        <a:cs typeface="Arial" panose="020B0604020202020204" pitchFamily="34" charset="0"/>
                      </a:endParaRPr>
                    </a:p>
                  </a:txBody>
                  <a:tcPr marL="68580" marR="68580" marT="34290" marB="34290"/>
                </a:tc>
                <a:extLst>
                  <a:ext uri="{0D108BD9-81ED-4DB2-BD59-A6C34878D82A}">
                    <a16:rowId xmlns="" xmlns:a16="http://schemas.microsoft.com/office/drawing/2014/main" val="210548516"/>
                  </a:ext>
                </a:extLst>
              </a:tr>
            </a:tbl>
          </a:graphicData>
        </a:graphic>
      </p:graphicFrame>
      <p:sp>
        <p:nvSpPr>
          <p:cNvPr id="5" name="Title 1">
            <a:extLst>
              <a:ext uri="{FF2B5EF4-FFF2-40B4-BE49-F238E27FC236}">
                <a16:creationId xmlns="" xmlns:a16="http://schemas.microsoft.com/office/drawing/2014/main" id="{54D8B184-7E64-45CB-A24F-29493F9E9EBF}"/>
              </a:ext>
            </a:extLst>
          </p:cNvPr>
          <p:cNvSpPr>
            <a:spLocks noGrp="1"/>
          </p:cNvSpPr>
          <p:nvPr>
            <p:ph type="title"/>
          </p:nvPr>
        </p:nvSpPr>
        <p:spPr>
          <a:xfrm>
            <a:off x="89681" y="899108"/>
            <a:ext cx="8925951" cy="440141"/>
          </a:xfrm>
        </p:spPr>
        <p:txBody>
          <a:bodyPr>
            <a:normAutofit/>
          </a:bodyPr>
          <a:lstStyle/>
          <a:p>
            <a:pPr algn="ctr"/>
            <a:r>
              <a:rPr lang="en-US" sz="1800" b="1" dirty="0">
                <a:solidFill>
                  <a:srgbClr val="002060"/>
                </a:solidFill>
                <a:latin typeface="Arial" panose="020B0604020202020204" pitchFamily="34" charset="0"/>
                <a:cs typeface="Arial" panose="020B0604020202020204" pitchFamily="34" charset="0"/>
              </a:rPr>
              <a:t>So </a:t>
            </a:r>
            <a:r>
              <a:rPr lang="en-US" sz="1800" b="1" dirty="0" err="1">
                <a:solidFill>
                  <a:srgbClr val="002060"/>
                </a:solidFill>
                <a:latin typeface="Arial" panose="020B0604020202020204" pitchFamily="34" charset="0"/>
                <a:cs typeface="Arial" panose="020B0604020202020204" pitchFamily="34" charset="0"/>
              </a:rPr>
              <a:t>sánh</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môi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trường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HUYỆN</a:t>
            </a:r>
          </a:p>
        </p:txBody>
      </p:sp>
    </p:spTree>
    <p:extLst>
      <p:ext uri="{BB962C8B-B14F-4D97-AF65-F5344CB8AC3E}">
        <p14:creationId xmlns:p14="http://schemas.microsoft.com/office/powerpoint/2010/main" val="30881131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5">
            <a:extLst>
              <a:ext uri="{FF2B5EF4-FFF2-40B4-BE49-F238E27FC236}">
                <a16:creationId xmlns="" xmlns:a16="http://schemas.microsoft.com/office/drawing/2014/main" id="{6E2D7900-FB37-4443-A258-A898F354EAE6}"/>
              </a:ext>
            </a:extLst>
          </p:cNvPr>
          <p:cNvGraphicFramePr>
            <a:graphicFrameLocks noGrp="1"/>
          </p:cNvGraphicFramePr>
          <p:nvPr>
            <p:extLst/>
          </p:nvPr>
        </p:nvGraphicFramePr>
        <p:xfrm>
          <a:off x="20782" y="1389166"/>
          <a:ext cx="9089969" cy="4582364"/>
        </p:xfrm>
        <a:graphic>
          <a:graphicData uri="http://schemas.openxmlformats.org/drawingml/2006/table">
            <a:tbl>
              <a:tblPr firstRow="1" bandRow="1">
                <a:tableStyleId>{21E4AEA4-8DFA-4A89-87EB-49C32662AFE0}</a:tableStyleId>
              </a:tblPr>
              <a:tblGrid>
                <a:gridCol w="3412375">
                  <a:extLst>
                    <a:ext uri="{9D8B030D-6E8A-4147-A177-3AD203B41FA5}">
                      <a16:colId xmlns="" xmlns:a16="http://schemas.microsoft.com/office/drawing/2014/main" val="2811443241"/>
                    </a:ext>
                  </a:extLst>
                </a:gridCol>
                <a:gridCol w="1172095">
                  <a:extLst>
                    <a:ext uri="{9D8B030D-6E8A-4147-A177-3AD203B41FA5}">
                      <a16:colId xmlns="" xmlns:a16="http://schemas.microsoft.com/office/drawing/2014/main" val="3520630339"/>
                    </a:ext>
                  </a:extLst>
                </a:gridCol>
                <a:gridCol w="3541222">
                  <a:extLst>
                    <a:ext uri="{9D8B030D-6E8A-4147-A177-3AD203B41FA5}">
                      <a16:colId xmlns="" xmlns:a16="http://schemas.microsoft.com/office/drawing/2014/main" val="322481627"/>
                    </a:ext>
                  </a:extLst>
                </a:gridCol>
                <a:gridCol w="964277">
                  <a:extLst>
                    <a:ext uri="{9D8B030D-6E8A-4147-A177-3AD203B41FA5}">
                      <a16:colId xmlns="" xmlns:a16="http://schemas.microsoft.com/office/drawing/2014/main" val="3552336834"/>
                    </a:ext>
                  </a:extLst>
                </a:gridCol>
              </a:tblGrid>
              <a:tr h="576941">
                <a:tc gridSpan="2">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Đạt</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chuẩn</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hMerge="1">
                  <a:txBody>
                    <a:bodyPr/>
                    <a:lstStyle/>
                    <a:p>
                      <a:pPr algn="ctr"/>
                      <a:endParaRPr lang="en-US" dirty="0">
                        <a:solidFill>
                          <a:schemeClr val="accent5">
                            <a:lumMod val="50000"/>
                          </a:schemeClr>
                        </a:solidFill>
                      </a:endParaRPr>
                    </a:p>
                  </a:txBody>
                  <a:tcPr/>
                </a:tc>
                <a:tc gridSpan="2">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Nâng</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cao</a:t>
                      </a:r>
                      <a:endParaRPr lang="en-US" sz="1400" b="1"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hMerge="1">
                  <a:txBody>
                    <a:bodyPr/>
                    <a:lstStyle/>
                    <a:p>
                      <a:pPr marL="0" algn="ctr" defTabSz="914400" rtl="0" eaLnBrk="1" latinLnBrk="0" hangingPunct="1"/>
                      <a:endParaRPr lang="en-US" sz="1800" b="1" kern="1200" dirty="0">
                        <a:solidFill>
                          <a:schemeClr val="accent5">
                            <a:lumMod val="50000"/>
                          </a:schemeClr>
                        </a:solidFill>
                        <a:latin typeface="+mn-lt"/>
                        <a:ea typeface="+mn-ea"/>
                        <a:cs typeface="+mn-cs"/>
                      </a:endParaRPr>
                    </a:p>
                  </a:txBody>
                  <a:tcPr/>
                </a:tc>
                <a:extLst>
                  <a:ext uri="{0D108BD9-81ED-4DB2-BD59-A6C34878D82A}">
                    <a16:rowId xmlns="" xmlns:a16="http://schemas.microsoft.com/office/drawing/2014/main" val="1172414979"/>
                  </a:ext>
                </a:extLst>
              </a:tr>
              <a:tr h="1003887">
                <a:tc>
                  <a:txBody>
                    <a:bodyPr/>
                    <a:lstStyle/>
                    <a:p>
                      <a:pPr algn="just"/>
                      <a:r>
                        <a:rPr lang="en-US" sz="1200" kern="1200" dirty="0">
                          <a:solidFill>
                            <a:schemeClr val="accent5">
                              <a:lumMod val="50000"/>
                            </a:schemeClr>
                          </a:solidFill>
                          <a:effectLst/>
                          <a:latin typeface="Arial" panose="020B0604020202020204" pitchFamily="34" charset="0"/>
                          <a:cs typeface="Arial" panose="020B0604020202020204" pitchFamily="34" charset="0"/>
                        </a:rPr>
                        <a:t>8.1.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hộ</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sử</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dụng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sạch</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theo</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quy</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chuẩn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từ</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thống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cấp</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tập</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trung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Đạt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8.1. Tỷ lệ hộ sử dụng nước sạch theo quy chuẩn từ hệ thống cấp nước tập trung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400" kern="1200" dirty="0" err="1" smtClean="0">
                          <a:solidFill>
                            <a:schemeClr val="dk1"/>
                          </a:solidFill>
                          <a:effectLst/>
                          <a:latin typeface="+mn-lt"/>
                          <a:ea typeface="+mn-ea"/>
                          <a:cs typeface="+mn-cs"/>
                        </a:rPr>
                        <a:t>Bộ</a:t>
                      </a:r>
                      <a:r>
                        <a:rPr lang="en-US" sz="1400" kern="1200" dirty="0" smtClean="0">
                          <a:solidFill>
                            <a:schemeClr val="dk1"/>
                          </a:solidFill>
                          <a:effectLst/>
                          <a:latin typeface="+mn-lt"/>
                          <a:ea typeface="+mn-ea"/>
                          <a:cs typeface="+mn-cs"/>
                        </a:rPr>
                        <a:t> NNPTNT </a:t>
                      </a:r>
                      <a:r>
                        <a:rPr lang="en-US" sz="1400" kern="1200" dirty="0" err="1" smtClean="0">
                          <a:solidFill>
                            <a:schemeClr val="dk1"/>
                          </a:solidFill>
                          <a:effectLst/>
                          <a:latin typeface="+mn-lt"/>
                          <a:ea typeface="+mn-ea"/>
                          <a:cs typeface="+mn-cs"/>
                        </a:rPr>
                        <a:t>công</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bố</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chỉ</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tiêu</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cụ</a:t>
                      </a:r>
                      <a:r>
                        <a:rPr lang="en-US" sz="1400" kern="1200" dirty="0" smtClean="0">
                          <a:solidFill>
                            <a:schemeClr val="dk1"/>
                          </a:solidFill>
                          <a:effectLst/>
                          <a:latin typeface="+mn-lt"/>
                          <a:ea typeface="+mn-ea"/>
                          <a:cs typeface="+mn-cs"/>
                        </a:rPr>
                        <a:t> </a:t>
                      </a:r>
                      <a:r>
                        <a:rPr lang="en-US" sz="1400" kern="1200" dirty="0" err="1" smtClean="0">
                          <a:solidFill>
                            <a:schemeClr val="dk1"/>
                          </a:solidFill>
                          <a:effectLst/>
                          <a:latin typeface="+mn-lt"/>
                          <a:ea typeface="+mn-ea"/>
                          <a:cs typeface="+mn-cs"/>
                        </a:rPr>
                        <a:t>thể</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258580182"/>
                  </a:ext>
                </a:extLst>
              </a:tr>
              <a:tr h="717794">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8.2. Cấp nước sinh hoạt đạt chuẩn bình quân đầu người/ngày đêm</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≥80 </a:t>
                      </a:r>
                      <a:r>
                        <a:rPr lang="en-US" sz="1200" dirty="0" err="1">
                          <a:solidFill>
                            <a:schemeClr val="accent5">
                              <a:lumMod val="50000"/>
                            </a:schemeClr>
                          </a:solidFill>
                          <a:latin typeface="Arial" panose="020B0604020202020204" pitchFamily="34" charset="0"/>
                          <a:cs typeface="Arial" panose="020B0604020202020204" pitchFamily="34" charset="0"/>
                        </a:rPr>
                        <a:t>lít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3741563715"/>
                  </a:ext>
                </a:extLst>
              </a:tr>
              <a:tr h="1167055">
                <a:tc>
                  <a:txBody>
                    <a:bodyPr/>
                    <a:lstStyle/>
                    <a:p>
                      <a:pPr algn="just"/>
                      <a:r>
                        <a:rPr lang="en-US" sz="1200" kern="1200" dirty="0">
                          <a:solidFill>
                            <a:schemeClr val="accent5">
                              <a:lumMod val="50000"/>
                            </a:schemeClr>
                          </a:solidFill>
                          <a:effectLst/>
                          <a:latin typeface="Arial" panose="020B0604020202020204" pitchFamily="34" charset="0"/>
                          <a:cs typeface="Arial" panose="020B0604020202020204" pitchFamily="34" charset="0"/>
                        </a:rPr>
                        <a:t>8.2.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Tỷ</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công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trình</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cấp</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tập</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trung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có</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tổ</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chức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quản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lý</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khai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thác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hoạt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động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bền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vững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kern="1200" dirty="0">
                          <a:solidFill>
                            <a:schemeClr val="accent5">
                              <a:lumMod val="50000"/>
                            </a:schemeClr>
                          </a:solidFill>
                          <a:effectLst/>
                          <a:latin typeface="Arial" panose="020B0604020202020204" pitchFamily="34" charset="0"/>
                          <a:cs typeface="Arial" panose="020B0604020202020204" pitchFamily="34" charset="0"/>
                        </a:rPr>
                        <a:t>≥35%</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just" defTabSz="914400" rtl="0" eaLnBrk="1" latinLnBrk="0" hangingPunct="1"/>
                      <a:r>
                        <a:rPr lang="vi-VN" sz="1200" kern="1200" dirty="0">
                          <a:solidFill>
                            <a:schemeClr val="accent5">
                              <a:lumMod val="50000"/>
                            </a:schemeClr>
                          </a:solidFill>
                          <a:latin typeface="Arial" panose="020B0604020202020204" pitchFamily="34" charset="0"/>
                          <a:cs typeface="Arial" panose="020B0604020202020204" pitchFamily="34" charset="0"/>
                        </a:rPr>
                        <a:t>8.3. Tỷ lệ công trình cấp nước tập trung có tổ chức quản lý, khai thác hoạt động bền vững</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≥40%</a:t>
                      </a:r>
                    </a:p>
                  </a:txBody>
                  <a:tcPr marL="68580" marR="68580" marT="34290" marB="34290"/>
                </a:tc>
                <a:extLst>
                  <a:ext uri="{0D108BD9-81ED-4DB2-BD59-A6C34878D82A}">
                    <a16:rowId xmlns="" xmlns:a16="http://schemas.microsoft.com/office/drawing/2014/main" val="619976415"/>
                  </a:ext>
                </a:extLst>
              </a:tr>
              <a:tr h="1023295">
                <a:tc>
                  <a:txBody>
                    <a:bodyPr/>
                    <a:lstStyle/>
                    <a:p>
                      <a:pPr marL="0" algn="just" defTabSz="914400" rtl="0" eaLnBrk="1" latinLnBrk="0" hangingPunct="1"/>
                      <a:r>
                        <a:rPr lang="en-US" sz="1200" kern="1200" dirty="0">
                          <a:solidFill>
                            <a:schemeClr val="accent5">
                              <a:lumMod val="50000"/>
                            </a:schemeClr>
                          </a:solidFill>
                          <a:effectLst/>
                          <a:latin typeface="Arial" panose="020B0604020202020204" pitchFamily="34" charset="0"/>
                          <a:cs typeface="Arial" panose="020B0604020202020204" pitchFamily="34" charset="0"/>
                        </a:rPr>
                        <a:t>8.3.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Có</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kế</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hoạch</a:t>
                      </a:r>
                      <a:r>
                        <a:rPr lang="en-US" sz="1200" kern="1200" dirty="0">
                          <a:solidFill>
                            <a:schemeClr val="accent5">
                              <a:lumMod val="50000"/>
                            </a:schemeClr>
                          </a:solidFill>
                          <a:effectLst/>
                          <a:latin typeface="Arial" panose="020B0604020202020204" pitchFamily="34" charset="0"/>
                          <a:cs typeface="Arial" panose="020B0604020202020204" pitchFamily="34" charset="0"/>
                        </a:rPr>
                        <a:t>/</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Đề</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án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kiểm</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kê</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kiểm</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soát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bảo</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vệ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chất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lượng</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phục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hồi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cảnh</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quan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cải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tạo</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hệ</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sinh</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thái</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ao</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hồ</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và</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các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nguồn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nước</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mặt</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trên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địa</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bàn</a:t>
                      </a:r>
                      <a:r>
                        <a:rPr lang="en-US" sz="1200" kern="1200" dirty="0">
                          <a:solidFill>
                            <a:schemeClr val="accent5">
                              <a:lumMod val="50000"/>
                            </a:schemeClr>
                          </a:solidFill>
                          <a:effectLst/>
                          <a:latin typeface="Arial" panose="020B0604020202020204" pitchFamily="34" charset="0"/>
                          <a:cs typeface="Arial" panose="020B0604020202020204" pitchFamily="34" charset="0"/>
                        </a:rPr>
                        <a:t> </a:t>
                      </a:r>
                      <a:r>
                        <a:rPr lang="en-US" sz="1200" kern="1200" dirty="0" err="1">
                          <a:solidFill>
                            <a:schemeClr val="accent5">
                              <a:lumMod val="50000"/>
                            </a:schemeClr>
                          </a:solidFill>
                          <a:effectLst/>
                          <a:latin typeface="Arial" panose="020B0604020202020204" pitchFamily="34" charset="0"/>
                          <a:cs typeface="Arial" panose="020B0604020202020204" pitchFamily="34" charset="0"/>
                        </a:rPr>
                        <a:t>huyện</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Đạt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8.4. Có mô hình xử lý nước mặt (ao, hồ) bảo đảm quy định về bảo vệ môi trường</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≥01 </a:t>
                      </a:r>
                    </a:p>
                    <a:p>
                      <a:pPr algn="ctr"/>
                      <a:r>
                        <a:rPr lang="en-US" sz="1200" dirty="0" err="1">
                          <a:solidFill>
                            <a:schemeClr val="accent5">
                              <a:lumMod val="50000"/>
                            </a:schemeClr>
                          </a:solidFill>
                          <a:latin typeface="Arial" panose="020B0604020202020204" pitchFamily="34" charset="0"/>
                          <a:cs typeface="Arial" panose="020B0604020202020204" pitchFamily="34" charset="0"/>
                        </a:rPr>
                        <a:t>mô</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hình</a:t>
                      </a:r>
                      <a:endParaRPr lang="en-US" sz="1200" dirty="0">
                        <a:solidFill>
                          <a:schemeClr val="accent5">
                            <a:lumMod val="50000"/>
                          </a:schemeClr>
                        </a:solidFill>
                        <a:latin typeface="Arial" panose="020B0604020202020204" pitchFamily="34" charset="0"/>
                        <a:cs typeface="Arial" panose="020B0604020202020204" pitchFamily="34" charset="0"/>
                      </a:endParaRPr>
                    </a:p>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210548516"/>
                  </a:ext>
                </a:extLst>
              </a:tr>
            </a:tbl>
          </a:graphicData>
        </a:graphic>
      </p:graphicFrame>
      <p:sp>
        <p:nvSpPr>
          <p:cNvPr id="5" name="Title 1">
            <a:extLst>
              <a:ext uri="{FF2B5EF4-FFF2-40B4-BE49-F238E27FC236}">
                <a16:creationId xmlns="" xmlns:a16="http://schemas.microsoft.com/office/drawing/2014/main" id="{F0E3FB94-4E93-4803-A837-0DA1660B8A69}"/>
              </a:ext>
            </a:extLst>
          </p:cNvPr>
          <p:cNvSpPr>
            <a:spLocks noGrp="1"/>
          </p:cNvSpPr>
          <p:nvPr>
            <p:ph type="title"/>
          </p:nvPr>
        </p:nvSpPr>
        <p:spPr>
          <a:xfrm>
            <a:off x="89681" y="899108"/>
            <a:ext cx="8925951" cy="440141"/>
          </a:xfrm>
        </p:spPr>
        <p:txBody>
          <a:bodyPr>
            <a:normAutofit/>
          </a:bodyPr>
          <a:lstStyle/>
          <a:p>
            <a:pPr algn="ctr"/>
            <a:r>
              <a:rPr lang="en-US" sz="1800" b="1" dirty="0">
                <a:solidFill>
                  <a:srgbClr val="002060"/>
                </a:solidFill>
                <a:latin typeface="Arial" panose="020B0604020202020204" pitchFamily="34" charset="0"/>
                <a:cs typeface="Arial" panose="020B0604020202020204" pitchFamily="34" charset="0"/>
              </a:rPr>
              <a:t>So </a:t>
            </a:r>
            <a:r>
              <a:rPr lang="en-US" sz="1800" b="1" dirty="0" err="1">
                <a:solidFill>
                  <a:srgbClr val="002060"/>
                </a:solidFill>
                <a:latin typeface="Arial" panose="020B0604020202020204" pitchFamily="34" charset="0"/>
                <a:cs typeface="Arial" panose="020B0604020202020204" pitchFamily="34" charset="0"/>
              </a:rPr>
              <a:t>sánh</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chất</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lượng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môi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trường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sống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HUYỆN</a:t>
            </a:r>
          </a:p>
        </p:txBody>
      </p:sp>
    </p:spTree>
    <p:extLst>
      <p:ext uri="{BB962C8B-B14F-4D97-AF65-F5344CB8AC3E}">
        <p14:creationId xmlns:p14="http://schemas.microsoft.com/office/powerpoint/2010/main" val="35564866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5">
            <a:extLst>
              <a:ext uri="{FF2B5EF4-FFF2-40B4-BE49-F238E27FC236}">
                <a16:creationId xmlns="" xmlns:a16="http://schemas.microsoft.com/office/drawing/2014/main" id="{407EA4C1-CF38-4E4E-825F-4783AF0EA4CC}"/>
              </a:ext>
            </a:extLst>
          </p:cNvPr>
          <p:cNvGraphicFramePr>
            <a:graphicFrameLocks noGrp="1"/>
          </p:cNvGraphicFramePr>
          <p:nvPr>
            <p:extLst/>
          </p:nvPr>
        </p:nvGraphicFramePr>
        <p:xfrm>
          <a:off x="35329" y="1397478"/>
          <a:ext cx="9073343" cy="4488972"/>
        </p:xfrm>
        <a:graphic>
          <a:graphicData uri="http://schemas.openxmlformats.org/drawingml/2006/table">
            <a:tbl>
              <a:tblPr firstRow="1" bandRow="1">
                <a:tableStyleId>{21E4AEA4-8DFA-4A89-87EB-49C32662AFE0}</a:tableStyleId>
              </a:tblPr>
              <a:tblGrid>
                <a:gridCol w="3395750">
                  <a:extLst>
                    <a:ext uri="{9D8B030D-6E8A-4147-A177-3AD203B41FA5}">
                      <a16:colId xmlns="" xmlns:a16="http://schemas.microsoft.com/office/drawing/2014/main" val="2811443241"/>
                    </a:ext>
                  </a:extLst>
                </a:gridCol>
                <a:gridCol w="1172095">
                  <a:extLst>
                    <a:ext uri="{9D8B030D-6E8A-4147-A177-3AD203B41FA5}">
                      <a16:colId xmlns="" xmlns:a16="http://schemas.microsoft.com/office/drawing/2014/main" val="3520630339"/>
                    </a:ext>
                  </a:extLst>
                </a:gridCol>
                <a:gridCol w="3541222">
                  <a:extLst>
                    <a:ext uri="{9D8B030D-6E8A-4147-A177-3AD203B41FA5}">
                      <a16:colId xmlns="" xmlns:a16="http://schemas.microsoft.com/office/drawing/2014/main" val="322481627"/>
                    </a:ext>
                  </a:extLst>
                </a:gridCol>
                <a:gridCol w="964277">
                  <a:extLst>
                    <a:ext uri="{9D8B030D-6E8A-4147-A177-3AD203B41FA5}">
                      <a16:colId xmlns="" xmlns:a16="http://schemas.microsoft.com/office/drawing/2014/main" val="3552336834"/>
                    </a:ext>
                  </a:extLst>
                </a:gridCol>
              </a:tblGrid>
              <a:tr h="497408">
                <a:tc gridSpan="2">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Đạt</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chuẩn</a:t>
                      </a:r>
                      <a:endParaRPr lang="en-US" sz="10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hMerge="1">
                  <a:txBody>
                    <a:bodyPr/>
                    <a:lstStyle/>
                    <a:p>
                      <a:pPr algn="ctr"/>
                      <a:endParaRPr lang="en-US" dirty="0">
                        <a:solidFill>
                          <a:schemeClr val="accent5">
                            <a:lumMod val="50000"/>
                          </a:schemeClr>
                        </a:solidFill>
                      </a:endParaRPr>
                    </a:p>
                  </a:txBody>
                  <a:tcPr/>
                </a:tc>
                <a:tc gridSpan="2">
                  <a:txBody>
                    <a:bodyPr/>
                    <a:lstStyle/>
                    <a:p>
                      <a:pPr algn="ctr"/>
                      <a:r>
                        <a:rPr lang="en-US" sz="1000" dirty="0" err="1">
                          <a:solidFill>
                            <a:schemeClr val="accent5">
                              <a:lumMod val="50000"/>
                            </a:schemeClr>
                          </a:solidFill>
                          <a:latin typeface="Arial" panose="020B0604020202020204" pitchFamily="34" charset="0"/>
                          <a:cs typeface="Arial" panose="020B0604020202020204" pitchFamily="34" charset="0"/>
                        </a:rPr>
                        <a:t>Nâng</a:t>
                      </a:r>
                      <a:r>
                        <a:rPr lang="en-US" sz="1000" dirty="0">
                          <a:solidFill>
                            <a:schemeClr val="accent5">
                              <a:lumMod val="50000"/>
                            </a:schemeClr>
                          </a:solidFill>
                          <a:latin typeface="Arial" panose="020B0604020202020204" pitchFamily="34" charset="0"/>
                          <a:cs typeface="Arial" panose="020B0604020202020204" pitchFamily="34" charset="0"/>
                        </a:rPr>
                        <a:t> </a:t>
                      </a:r>
                      <a:r>
                        <a:rPr lang="en-US" sz="1000" dirty="0" err="1">
                          <a:solidFill>
                            <a:schemeClr val="accent5">
                              <a:lumMod val="50000"/>
                            </a:schemeClr>
                          </a:solidFill>
                          <a:latin typeface="Arial" panose="020B0604020202020204" pitchFamily="34" charset="0"/>
                          <a:cs typeface="Arial" panose="020B0604020202020204" pitchFamily="34" charset="0"/>
                        </a:rPr>
                        <a:t>cao</a:t>
                      </a:r>
                      <a:endParaRPr lang="en-US" sz="1000" dirty="0">
                        <a:solidFill>
                          <a:schemeClr val="accent5">
                            <a:lumMod val="50000"/>
                          </a:schemeClr>
                        </a:solidFill>
                        <a:latin typeface="Arial" panose="020B0604020202020204" pitchFamily="34" charset="0"/>
                        <a:cs typeface="Arial" panose="020B0604020202020204" pitchFamily="34" charset="0"/>
                      </a:endParaRPr>
                    </a:p>
                    <a:p>
                      <a:pPr marL="0" algn="ctr" defTabSz="914400" rtl="0" eaLnBrk="1" latinLnBrk="0" hangingPunct="1"/>
                      <a:endParaRPr lang="en-US" sz="1400" b="1"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hMerge="1">
                  <a:txBody>
                    <a:bodyPr/>
                    <a:lstStyle/>
                    <a:p>
                      <a:pPr marL="0" algn="ctr" defTabSz="914400" rtl="0" eaLnBrk="1" latinLnBrk="0" hangingPunct="1"/>
                      <a:endParaRPr lang="en-US" sz="1800" b="1" kern="1200" dirty="0">
                        <a:solidFill>
                          <a:schemeClr val="accent5">
                            <a:lumMod val="50000"/>
                          </a:schemeClr>
                        </a:solidFill>
                        <a:latin typeface="+mn-lt"/>
                        <a:ea typeface="+mn-ea"/>
                        <a:cs typeface="+mn-cs"/>
                      </a:endParaRPr>
                    </a:p>
                  </a:txBody>
                  <a:tcPr/>
                </a:tc>
                <a:extLst>
                  <a:ext uri="{0D108BD9-81ED-4DB2-BD59-A6C34878D82A}">
                    <a16:rowId xmlns="" xmlns:a16="http://schemas.microsoft.com/office/drawing/2014/main" val="1172414979"/>
                  </a:ext>
                </a:extLst>
              </a:tr>
              <a:tr h="1284309">
                <a:tc>
                  <a:txBody>
                    <a:bodyPr/>
                    <a:lstStyle/>
                    <a:p>
                      <a:pPr algn="just"/>
                      <a:r>
                        <a:rPr lang="en-US" sz="1200" dirty="0">
                          <a:solidFill>
                            <a:schemeClr val="accent5">
                              <a:lumMod val="50000"/>
                            </a:schemeClr>
                          </a:solidFill>
                          <a:latin typeface="Arial" panose="020B0604020202020204" pitchFamily="34" charset="0"/>
                          <a:cs typeface="Arial" panose="020B0604020202020204" pitchFamily="34" charset="0"/>
                        </a:rPr>
                        <a:t>8.4. </a:t>
                      </a:r>
                      <a:r>
                        <a:rPr lang="en-US" sz="1200" dirty="0" err="1">
                          <a:solidFill>
                            <a:schemeClr val="accent5">
                              <a:lumMod val="50000"/>
                            </a:schemeClr>
                          </a:solidFill>
                          <a:latin typeface="Arial" panose="020B0604020202020204" pitchFamily="34" charset="0"/>
                          <a:cs typeface="Arial" panose="020B0604020202020204" pitchFamily="34" charset="0"/>
                        </a:rPr>
                        <a:t>Cảnh</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quan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không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gian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trên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bàn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toàn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huyện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đảm</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bảo</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sáng</a:t>
                      </a:r>
                      <a:r>
                        <a:rPr lang="en-US" sz="1200" dirty="0">
                          <a:solidFill>
                            <a:schemeClr val="accent5">
                              <a:lumMod val="50000"/>
                            </a:schemeClr>
                          </a:solidFill>
                          <a:latin typeface="Arial" panose="020B0604020202020204" pitchFamily="34" charset="0"/>
                          <a:cs typeface="Arial" panose="020B0604020202020204" pitchFamily="34" charset="0"/>
                        </a:rPr>
                        <a:t> - </a:t>
                      </a:r>
                      <a:r>
                        <a:rPr lang="en-US" sz="1200" dirty="0" err="1">
                          <a:solidFill>
                            <a:schemeClr val="accent5">
                              <a:lumMod val="50000"/>
                            </a:schemeClr>
                          </a:solidFill>
                          <a:latin typeface="Arial" panose="020B0604020202020204" pitchFamily="34" charset="0"/>
                          <a:cs typeface="Arial" panose="020B0604020202020204" pitchFamily="34" charset="0"/>
                        </a:rPr>
                        <a:t>xanh</a:t>
                      </a:r>
                      <a:r>
                        <a:rPr lang="en-US" sz="1200" dirty="0">
                          <a:solidFill>
                            <a:schemeClr val="accent5">
                              <a:lumMod val="50000"/>
                            </a:schemeClr>
                          </a:solidFill>
                          <a:latin typeface="Arial" panose="020B0604020202020204" pitchFamily="34" charset="0"/>
                          <a:cs typeface="Arial" panose="020B0604020202020204" pitchFamily="34" charset="0"/>
                        </a:rPr>
                        <a:t> - </a:t>
                      </a:r>
                      <a:r>
                        <a:rPr lang="en-US" sz="1200" dirty="0" err="1">
                          <a:solidFill>
                            <a:schemeClr val="accent5">
                              <a:lumMod val="50000"/>
                            </a:schemeClr>
                          </a:solidFill>
                          <a:latin typeface="Arial" panose="020B0604020202020204" pitchFamily="34" charset="0"/>
                          <a:cs typeface="Arial" panose="020B0604020202020204" pitchFamily="34" charset="0"/>
                        </a:rPr>
                        <a:t>sạch</a:t>
                      </a:r>
                      <a:r>
                        <a:rPr lang="en-US" sz="1200" dirty="0">
                          <a:solidFill>
                            <a:schemeClr val="accent5">
                              <a:lumMod val="50000"/>
                            </a:schemeClr>
                          </a:solidFill>
                          <a:latin typeface="Arial" panose="020B0604020202020204" pitchFamily="34" charset="0"/>
                          <a:cs typeface="Arial" panose="020B0604020202020204" pitchFamily="34" charset="0"/>
                        </a:rPr>
                        <a:t> - </a:t>
                      </a:r>
                      <a:r>
                        <a:rPr lang="en-US" sz="1200" dirty="0" err="1">
                          <a:solidFill>
                            <a:schemeClr val="accent5">
                              <a:lumMod val="50000"/>
                            </a:schemeClr>
                          </a:solidFill>
                          <a:latin typeface="Arial" panose="020B0604020202020204" pitchFamily="34" charset="0"/>
                          <a:cs typeface="Arial" panose="020B0604020202020204" pitchFamily="34" charset="0"/>
                        </a:rPr>
                        <a:t>đẹp</a:t>
                      </a:r>
                      <a:r>
                        <a:rPr lang="en-US" sz="1200" dirty="0">
                          <a:solidFill>
                            <a:schemeClr val="accent5">
                              <a:lumMod val="50000"/>
                            </a:schemeClr>
                          </a:solidFill>
                          <a:latin typeface="Arial" panose="020B0604020202020204" pitchFamily="34" charset="0"/>
                          <a:cs typeface="Arial" panose="020B0604020202020204" pitchFamily="34" charset="0"/>
                        </a:rPr>
                        <a:t>, an </a:t>
                      </a:r>
                      <a:r>
                        <a:rPr lang="en-US" sz="1200" dirty="0" err="1">
                          <a:solidFill>
                            <a:schemeClr val="accent5">
                              <a:lumMod val="50000"/>
                            </a:schemeClr>
                          </a:solidFill>
                          <a:latin typeface="Arial" panose="020B0604020202020204" pitchFamily="34" charset="0"/>
                          <a:cs typeface="Arial" panose="020B0604020202020204" pitchFamily="34" charset="0"/>
                        </a:rPr>
                        <a:t>toàn</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Đạt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en-US" sz="1200" dirty="0">
                          <a:solidFill>
                            <a:schemeClr val="accent5">
                              <a:lumMod val="50000"/>
                            </a:schemeClr>
                          </a:solidFill>
                          <a:latin typeface="Arial" panose="020B0604020202020204" pitchFamily="34" charset="0"/>
                          <a:cs typeface="Arial" panose="020B0604020202020204" pitchFamily="34" charset="0"/>
                        </a:rPr>
                        <a:t>8.5. </a:t>
                      </a:r>
                      <a:r>
                        <a:rPr lang="en-US" sz="1200" dirty="0" err="1">
                          <a:solidFill>
                            <a:schemeClr val="accent5">
                              <a:lumMod val="50000"/>
                            </a:schemeClr>
                          </a:solidFill>
                          <a:latin typeface="Arial" panose="020B0604020202020204" pitchFamily="34" charset="0"/>
                          <a:cs typeface="Arial" panose="020B0604020202020204" pitchFamily="34" charset="0"/>
                        </a:rPr>
                        <a:t>Cảnh</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quan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không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gian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trên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bàn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toàn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huyện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đảm</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bảo</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sáng</a:t>
                      </a:r>
                      <a:r>
                        <a:rPr lang="en-US" sz="1200" dirty="0">
                          <a:solidFill>
                            <a:schemeClr val="accent5">
                              <a:lumMod val="50000"/>
                            </a:schemeClr>
                          </a:solidFill>
                          <a:latin typeface="Arial" panose="020B0604020202020204" pitchFamily="34" charset="0"/>
                          <a:cs typeface="Arial" panose="020B0604020202020204" pitchFamily="34" charset="0"/>
                        </a:rPr>
                        <a:t> - </a:t>
                      </a:r>
                      <a:r>
                        <a:rPr lang="en-US" sz="1200" dirty="0" err="1">
                          <a:solidFill>
                            <a:schemeClr val="accent5">
                              <a:lumMod val="50000"/>
                            </a:schemeClr>
                          </a:solidFill>
                          <a:latin typeface="Arial" panose="020B0604020202020204" pitchFamily="34" charset="0"/>
                          <a:cs typeface="Arial" panose="020B0604020202020204" pitchFamily="34" charset="0"/>
                        </a:rPr>
                        <a:t>xanh</a:t>
                      </a:r>
                      <a:r>
                        <a:rPr lang="en-US" sz="1200" dirty="0">
                          <a:solidFill>
                            <a:schemeClr val="accent5">
                              <a:lumMod val="50000"/>
                            </a:schemeClr>
                          </a:solidFill>
                          <a:latin typeface="Arial" panose="020B0604020202020204" pitchFamily="34" charset="0"/>
                          <a:cs typeface="Arial" panose="020B0604020202020204" pitchFamily="34" charset="0"/>
                        </a:rPr>
                        <a:t> - </a:t>
                      </a:r>
                      <a:r>
                        <a:rPr lang="en-US" sz="1200" dirty="0" err="1">
                          <a:solidFill>
                            <a:schemeClr val="accent5">
                              <a:lumMod val="50000"/>
                            </a:schemeClr>
                          </a:solidFill>
                          <a:latin typeface="Arial" panose="020B0604020202020204" pitchFamily="34" charset="0"/>
                          <a:cs typeface="Arial" panose="020B0604020202020204" pitchFamily="34" charset="0"/>
                        </a:rPr>
                        <a:t>sạch</a:t>
                      </a:r>
                      <a:r>
                        <a:rPr lang="en-US" sz="1200" dirty="0">
                          <a:solidFill>
                            <a:schemeClr val="accent5">
                              <a:lumMod val="50000"/>
                            </a:schemeClr>
                          </a:solidFill>
                          <a:latin typeface="Arial" panose="020B0604020202020204" pitchFamily="34" charset="0"/>
                          <a:cs typeface="Arial" panose="020B0604020202020204" pitchFamily="34" charset="0"/>
                        </a:rPr>
                        <a:t> - </a:t>
                      </a:r>
                      <a:r>
                        <a:rPr lang="en-US" sz="1200" dirty="0" err="1">
                          <a:solidFill>
                            <a:schemeClr val="accent5">
                              <a:lumMod val="50000"/>
                            </a:schemeClr>
                          </a:solidFill>
                          <a:latin typeface="Arial" panose="020B0604020202020204" pitchFamily="34" charset="0"/>
                          <a:cs typeface="Arial" panose="020B0604020202020204" pitchFamily="34" charset="0"/>
                        </a:rPr>
                        <a:t>đẹp</a:t>
                      </a:r>
                      <a:r>
                        <a:rPr lang="en-US" sz="1200" dirty="0">
                          <a:solidFill>
                            <a:schemeClr val="accent5">
                              <a:lumMod val="50000"/>
                            </a:schemeClr>
                          </a:solidFill>
                          <a:latin typeface="Arial" panose="020B0604020202020204" pitchFamily="34" charset="0"/>
                          <a:cs typeface="Arial" panose="020B0604020202020204" pitchFamily="34" charset="0"/>
                        </a:rPr>
                        <a:t>, an </a:t>
                      </a:r>
                      <a:r>
                        <a:rPr lang="en-US" sz="1200" dirty="0" err="1">
                          <a:solidFill>
                            <a:schemeClr val="accent5">
                              <a:lumMod val="50000"/>
                            </a:schemeClr>
                          </a:solidFill>
                          <a:latin typeface="Arial" panose="020B0604020202020204" pitchFamily="34" charset="0"/>
                          <a:cs typeface="Arial" panose="020B0604020202020204" pitchFamily="34" charset="0"/>
                        </a:rPr>
                        <a:t>toàn</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err="1">
                          <a:solidFill>
                            <a:schemeClr val="accent5">
                              <a:lumMod val="50000"/>
                            </a:schemeClr>
                          </a:solidFill>
                          <a:latin typeface="Arial" panose="020B0604020202020204" pitchFamily="34" charset="0"/>
                          <a:cs typeface="Arial" panose="020B0604020202020204" pitchFamily="34" charset="0"/>
                        </a:rPr>
                        <a:t>Đạt</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extLst>
                  <a:ext uri="{0D108BD9-81ED-4DB2-BD59-A6C34878D82A}">
                    <a16:rowId xmlns="" xmlns:a16="http://schemas.microsoft.com/office/drawing/2014/main" val="258580182"/>
                  </a:ext>
                </a:extLst>
              </a:tr>
              <a:tr h="1107070">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8.5. Tỷ lệ cơ sở sản xuất, kinh doanh thực phẩm do huyện quản lý tuân thủ các quy định về đảm bảo an toàn thực phẩm</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tc>
                  <a:txBody>
                    <a:bodyPr/>
                    <a:lstStyle/>
                    <a:p>
                      <a:pPr algn="just"/>
                      <a:r>
                        <a:rPr lang="vi-VN" sz="1200" dirty="0">
                          <a:solidFill>
                            <a:schemeClr val="accent5">
                              <a:lumMod val="50000"/>
                            </a:schemeClr>
                          </a:solidFill>
                          <a:latin typeface="Arial" panose="020B0604020202020204" pitchFamily="34" charset="0"/>
                          <a:cs typeface="Arial" panose="020B0604020202020204" pitchFamily="34" charset="0"/>
                        </a:rPr>
                        <a:t>8.6. Tỷ lệ cơ sở sản xuất, kinh doanh thực phẩm do huyện quản lý tuân thủ các quy định về đảm bảo an toàn thực phẩm</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solidFill>
                            <a:schemeClr val="accent5">
                              <a:lumMod val="50000"/>
                            </a:schemeClr>
                          </a:solidFill>
                          <a:latin typeface="Arial" panose="020B0604020202020204" pitchFamily="34" charset="0"/>
                          <a:cs typeface="Arial" panose="020B0604020202020204" pitchFamily="34" charset="0"/>
                        </a:rPr>
                        <a:t>100%</a:t>
                      </a:r>
                    </a:p>
                  </a:txBody>
                  <a:tcPr marL="68580" marR="68580" marT="34290" marB="34290"/>
                </a:tc>
                <a:extLst>
                  <a:ext uri="{0D108BD9-81ED-4DB2-BD59-A6C34878D82A}">
                    <a16:rowId xmlns="" xmlns:a16="http://schemas.microsoft.com/office/drawing/2014/main" val="3741563715"/>
                  </a:ext>
                </a:extLst>
              </a:tr>
              <a:tr h="946381">
                <a:tc>
                  <a:txBody>
                    <a:bodyPr/>
                    <a:lstStyle/>
                    <a:p>
                      <a:pPr marL="0" algn="just" defTabSz="914400" rtl="0" eaLnBrk="1" latinLnBrk="0" hangingPunct="1"/>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algn="just" defTabSz="914400" rtl="0" eaLnBrk="1" latinLnBrk="0" hangingPunct="1"/>
                      <a:r>
                        <a:rPr lang="vi-VN" sz="1200" kern="1200" dirty="0">
                          <a:solidFill>
                            <a:schemeClr val="accent5">
                              <a:lumMod val="50000"/>
                            </a:schemeClr>
                          </a:solidFill>
                          <a:latin typeface="Arial" panose="020B0604020202020204" pitchFamily="34" charset="0"/>
                          <a:cs typeface="Arial" panose="020B0604020202020204" pitchFamily="34" charset="0"/>
                        </a:rPr>
                        <a:t>8.7. Tỷ lệ cán bộ làm công tác quản lý chất lượng an toàn thực phẩm nông lâm thủy sản do huyện quản lý hàng năm được bồi dưỡng chuyên môn, nghiệp vụ</a:t>
                      </a:r>
                      <a:endParaRPr lang="en-US" sz="1200" kern="1200" dirty="0">
                        <a:solidFill>
                          <a:schemeClr val="accent5">
                            <a:lumMod val="50000"/>
                          </a:schemeClr>
                        </a:solidFill>
                        <a:latin typeface="Arial" panose="020B0604020202020204" pitchFamily="34" charset="0"/>
                        <a:ea typeface="+mn-ea"/>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u="none" strike="noStrike" kern="1200" cap="none" spc="0" normalizeH="0" baseline="0" noProof="0" dirty="0">
                          <a:ln>
                            <a:noFill/>
                          </a:ln>
                          <a:solidFill>
                            <a:srgbClr val="63A0CC">
                              <a:lumMod val="50000"/>
                            </a:srgbClr>
                          </a:solidFill>
                          <a:effectLst/>
                          <a:uLnTx/>
                          <a:uFillTx/>
                          <a:latin typeface="Arial" panose="020B0604020202020204" pitchFamily="34" charset="0"/>
                          <a:cs typeface="Arial" panose="020B0604020202020204" pitchFamily="34" charset="0"/>
                        </a:rPr>
                        <a:t>100%</a:t>
                      </a:r>
                      <a:endParaRPr kumimoji="0" lang="en-US" sz="1200" b="0" i="0" u="none" strike="noStrike" kern="1200" cap="none" spc="0" normalizeH="0" baseline="0" noProof="0" dirty="0">
                        <a:ln>
                          <a:noFill/>
                        </a:ln>
                        <a:solidFill>
                          <a:srgbClr val="63A0CC">
                            <a:lumMod val="50000"/>
                          </a:srgbClr>
                        </a:solidFill>
                        <a:effectLst/>
                        <a:uLnTx/>
                        <a:uFillTx/>
                        <a:latin typeface="Arial" panose="020B0604020202020204" pitchFamily="34" charset="0"/>
                        <a:ea typeface="+mn-ea"/>
                        <a:cs typeface="Arial" panose="020B0604020202020204" pitchFamily="34" charset="0"/>
                      </a:endParaRPr>
                    </a:p>
                  </a:txBody>
                  <a:tcPr marL="68580" marR="68580" marT="34290" marB="34290"/>
                </a:tc>
                <a:extLst>
                  <a:ext uri="{0D108BD9-81ED-4DB2-BD59-A6C34878D82A}">
                    <a16:rowId xmlns="" xmlns:a16="http://schemas.microsoft.com/office/drawing/2014/main" val="619976415"/>
                  </a:ext>
                </a:extLst>
              </a:tr>
              <a:tr h="653804">
                <a:tc>
                  <a:txBody>
                    <a:bodyPr/>
                    <a:lstStyle/>
                    <a:p>
                      <a:pPr algn="just"/>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ct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algn="just"/>
                      <a:r>
                        <a:rPr lang="en-US" sz="1200" dirty="0">
                          <a:solidFill>
                            <a:schemeClr val="accent5">
                              <a:lumMod val="50000"/>
                            </a:schemeClr>
                          </a:solidFill>
                          <a:latin typeface="Arial" panose="020B0604020202020204" pitchFamily="34" charset="0"/>
                          <a:cs typeface="Arial" panose="020B0604020202020204" pitchFamily="34" charset="0"/>
                        </a:rPr>
                        <a:t>8.8. </a:t>
                      </a:r>
                      <a:r>
                        <a:rPr lang="en-US" sz="1200" dirty="0" err="1">
                          <a:solidFill>
                            <a:schemeClr val="accent5">
                              <a:lumMod val="50000"/>
                            </a:schemeClr>
                          </a:solidFill>
                          <a:latin typeface="Arial" panose="020B0604020202020204" pitchFamily="34" charset="0"/>
                          <a:cs typeface="Arial" panose="020B0604020202020204" pitchFamily="34" charset="0"/>
                        </a:rPr>
                        <a:t>Không</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để</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xảy</a:t>
                      </a:r>
                      <a:r>
                        <a:rPr lang="en-US" sz="1200" dirty="0">
                          <a:solidFill>
                            <a:schemeClr val="accent5">
                              <a:lumMod val="50000"/>
                            </a:schemeClr>
                          </a:solidFill>
                          <a:latin typeface="Arial" panose="020B0604020202020204" pitchFamily="34" charset="0"/>
                          <a:cs typeface="Arial" panose="020B0604020202020204" pitchFamily="34" charset="0"/>
                        </a:rPr>
                        <a:t> ra </a:t>
                      </a:r>
                      <a:r>
                        <a:rPr lang="en-US" sz="1200" dirty="0" err="1">
                          <a:solidFill>
                            <a:schemeClr val="accent5">
                              <a:lumMod val="50000"/>
                            </a:schemeClr>
                          </a:solidFill>
                          <a:latin typeface="Arial" panose="020B0604020202020204" pitchFamily="34" charset="0"/>
                          <a:cs typeface="Arial" panose="020B0604020202020204" pitchFamily="34" charset="0"/>
                        </a:rPr>
                        <a:t>sự</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cố</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về</a:t>
                      </a:r>
                      <a:r>
                        <a:rPr lang="en-US" sz="1200" dirty="0">
                          <a:solidFill>
                            <a:schemeClr val="accent5">
                              <a:lumMod val="50000"/>
                            </a:schemeClr>
                          </a:solidFill>
                          <a:latin typeface="Arial" panose="020B0604020202020204" pitchFamily="34" charset="0"/>
                          <a:cs typeface="Arial" panose="020B0604020202020204" pitchFamily="34" charset="0"/>
                        </a:rPr>
                        <a:t> an </a:t>
                      </a:r>
                      <a:r>
                        <a:rPr lang="en-US" sz="1200" dirty="0" err="1">
                          <a:solidFill>
                            <a:schemeClr val="accent5">
                              <a:lumMod val="50000"/>
                            </a:schemeClr>
                          </a:solidFill>
                          <a:latin typeface="Arial" panose="020B0604020202020204" pitchFamily="34" charset="0"/>
                          <a:cs typeface="Arial" panose="020B0604020202020204" pitchFamily="34" charset="0"/>
                        </a:rPr>
                        <a:t>toàn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thực</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phẩm</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trên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địa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bàn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thuộc</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phạm</a:t>
                      </a:r>
                      <a:r>
                        <a:rPr lang="en-US" sz="1200" dirty="0">
                          <a:solidFill>
                            <a:schemeClr val="accent5">
                              <a:lumMod val="50000"/>
                            </a:schemeClr>
                          </a:solidFill>
                          <a:latin typeface="Arial" panose="020B0604020202020204" pitchFamily="34" charset="0"/>
                          <a:cs typeface="Arial" panose="020B0604020202020204" pitchFamily="34" charset="0"/>
                        </a:rPr>
                        <a:t> vi </a:t>
                      </a:r>
                      <a:r>
                        <a:rPr lang="en-US" sz="1200" dirty="0" err="1">
                          <a:solidFill>
                            <a:schemeClr val="accent5">
                              <a:lumMod val="50000"/>
                            </a:schemeClr>
                          </a:solidFill>
                          <a:latin typeface="Arial" panose="020B0604020202020204" pitchFamily="34" charset="0"/>
                          <a:cs typeface="Arial" panose="020B0604020202020204" pitchFamily="34" charset="0"/>
                        </a:rPr>
                        <a:t>quản</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lý</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của</a:t>
                      </a:r>
                      <a:r>
                        <a:rPr lang="en-US" sz="1200" dirty="0">
                          <a:solidFill>
                            <a:schemeClr val="accent5">
                              <a:lumMod val="50000"/>
                            </a:schemeClr>
                          </a:solidFill>
                          <a:latin typeface="Arial" panose="020B0604020202020204" pitchFamily="34" charset="0"/>
                          <a:cs typeface="Arial" panose="020B0604020202020204" pitchFamily="34" charset="0"/>
                        </a:rPr>
                        <a:t> </a:t>
                      </a:r>
                      <a:r>
                        <a:rPr lang="en-US" sz="1200" dirty="0" err="1">
                          <a:solidFill>
                            <a:schemeClr val="accent5">
                              <a:lumMod val="50000"/>
                            </a:schemeClr>
                          </a:solidFill>
                          <a:latin typeface="Arial" panose="020B0604020202020204" pitchFamily="34" charset="0"/>
                          <a:cs typeface="Arial" panose="020B0604020202020204" pitchFamily="34" charset="0"/>
                        </a:rPr>
                        <a:t>huyện</a:t>
                      </a:r>
                      <a:endParaRPr lang="en-US" sz="1200" dirty="0">
                        <a:solidFill>
                          <a:schemeClr val="accent5">
                            <a:lumMod val="50000"/>
                          </a:schemeClr>
                        </a:solidFill>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err="1" smtClean="0">
                          <a:solidFill>
                            <a:schemeClr val="accent5">
                              <a:lumMod val="50000"/>
                            </a:schemeClr>
                          </a:solidFill>
                          <a:latin typeface="Arial" panose="020B0604020202020204" pitchFamily="34" charset="0"/>
                          <a:cs typeface="Arial" panose="020B0604020202020204" pitchFamily="34" charset="0"/>
                        </a:rPr>
                        <a:t>Không</a:t>
                      </a:r>
                      <a:endParaRPr kumimoji="0" lang="en-US" sz="1200" b="0" i="0" u="none" strike="noStrike" kern="1200" cap="none" spc="0" normalizeH="0" baseline="0" noProof="0" dirty="0">
                        <a:ln>
                          <a:noFill/>
                        </a:ln>
                        <a:solidFill>
                          <a:srgbClr val="63A0CC">
                            <a:lumMod val="50000"/>
                          </a:srgbClr>
                        </a:solidFill>
                        <a:effectLst/>
                        <a:uLnTx/>
                        <a:uFillTx/>
                        <a:latin typeface="Arial" panose="020B0604020202020204" pitchFamily="34" charset="0"/>
                        <a:ea typeface="+mn-ea"/>
                        <a:cs typeface="Arial" panose="020B0604020202020204" pitchFamily="34" charset="0"/>
                      </a:endParaRPr>
                    </a:p>
                  </a:txBody>
                  <a:tcPr marL="68580" marR="68580" marT="34290" marB="34290"/>
                </a:tc>
                <a:extLst>
                  <a:ext uri="{0D108BD9-81ED-4DB2-BD59-A6C34878D82A}">
                    <a16:rowId xmlns="" xmlns:a16="http://schemas.microsoft.com/office/drawing/2014/main" val="210548516"/>
                  </a:ext>
                </a:extLst>
              </a:tr>
            </a:tbl>
          </a:graphicData>
        </a:graphic>
      </p:graphicFrame>
      <p:sp>
        <p:nvSpPr>
          <p:cNvPr id="5" name="Title 1">
            <a:extLst>
              <a:ext uri="{FF2B5EF4-FFF2-40B4-BE49-F238E27FC236}">
                <a16:creationId xmlns="" xmlns:a16="http://schemas.microsoft.com/office/drawing/2014/main" id="{D2595826-ABE7-48C0-9FBA-DE056614BA18}"/>
              </a:ext>
            </a:extLst>
          </p:cNvPr>
          <p:cNvSpPr>
            <a:spLocks noGrp="1"/>
          </p:cNvSpPr>
          <p:nvPr>
            <p:ph type="title"/>
          </p:nvPr>
        </p:nvSpPr>
        <p:spPr>
          <a:xfrm>
            <a:off x="87602" y="907420"/>
            <a:ext cx="8925951" cy="440141"/>
          </a:xfrm>
        </p:spPr>
        <p:txBody>
          <a:bodyPr>
            <a:normAutofit/>
          </a:bodyPr>
          <a:lstStyle/>
          <a:p>
            <a:pPr algn="ctr"/>
            <a:r>
              <a:rPr lang="en-US" sz="1800" b="1" dirty="0">
                <a:solidFill>
                  <a:srgbClr val="002060"/>
                </a:solidFill>
                <a:latin typeface="Arial" panose="020B0604020202020204" pitchFamily="34" charset="0"/>
                <a:cs typeface="Arial" panose="020B0604020202020204" pitchFamily="34" charset="0"/>
              </a:rPr>
              <a:t>So </a:t>
            </a:r>
            <a:r>
              <a:rPr lang="en-US" sz="1800" b="1" dirty="0" err="1">
                <a:solidFill>
                  <a:srgbClr val="002060"/>
                </a:solidFill>
                <a:latin typeface="Arial" panose="020B0604020202020204" pitchFamily="34" charset="0"/>
                <a:cs typeface="Arial" panose="020B0604020202020204" pitchFamily="34" charset="0"/>
              </a:rPr>
              <a:t>sánh</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Tiêu</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chí</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chất</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lượng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môi</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trường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sống</a:t>
            </a:r>
            <a:r>
              <a:rPr lang="en-US" sz="1800" b="1" dirty="0">
                <a:solidFill>
                  <a:srgbClr val="002060"/>
                </a:solidFill>
                <a:latin typeface="Arial" panose="020B0604020202020204" pitchFamily="34" charset="0"/>
                <a:cs typeface="Arial" panose="020B0604020202020204" pitchFamily="34" charset="0"/>
              </a:rPr>
              <a:t> </a:t>
            </a:r>
            <a:r>
              <a:rPr lang="en-US" sz="1800" b="1" dirty="0" err="1">
                <a:solidFill>
                  <a:srgbClr val="002060"/>
                </a:solidFill>
                <a:latin typeface="Arial" panose="020B0604020202020204" pitchFamily="34" charset="0"/>
                <a:cs typeface="Arial" panose="020B0604020202020204" pitchFamily="34" charset="0"/>
              </a:rPr>
              <a:t>cấp</a:t>
            </a:r>
            <a:r>
              <a:rPr lang="en-US" sz="1800" b="1" dirty="0">
                <a:solidFill>
                  <a:srgbClr val="002060"/>
                </a:solidFill>
                <a:latin typeface="Arial" panose="020B0604020202020204" pitchFamily="34" charset="0"/>
                <a:cs typeface="Arial" panose="020B0604020202020204" pitchFamily="34" charset="0"/>
              </a:rPr>
              <a:t> HUYỆN</a:t>
            </a:r>
          </a:p>
        </p:txBody>
      </p:sp>
    </p:spTree>
    <p:extLst>
      <p:ext uri="{BB962C8B-B14F-4D97-AF65-F5344CB8AC3E}">
        <p14:creationId xmlns:p14="http://schemas.microsoft.com/office/powerpoint/2010/main" val="8950146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lowchart: Punched Tape 3"/>
          <p:cNvSpPr/>
          <p:nvPr/>
        </p:nvSpPr>
        <p:spPr>
          <a:xfrm>
            <a:off x="1447800" y="533400"/>
            <a:ext cx="7239000" cy="1905000"/>
          </a:xfrm>
          <a:prstGeom prst="flowChartPunchedTap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solidFill>
                  <a:srgbClr val="FF5050"/>
                </a:solidFill>
                <a:latin typeface="Times New Roman" pitchFamily="18" charset="0"/>
                <a:cs typeface="Times New Roman" pitchFamily="18" charset="0"/>
              </a:rPr>
              <a:t>XIN CÁM ƠN QUÝ ĐẠI BIỂU</a:t>
            </a:r>
          </a:p>
          <a:p>
            <a:pPr algn="ctr"/>
            <a:r>
              <a:rPr lang="en-US" sz="3600" b="1" smtClean="0">
                <a:solidFill>
                  <a:srgbClr val="FF5050"/>
                </a:solidFill>
                <a:latin typeface="Times New Roman" pitchFamily="18" charset="0"/>
                <a:cs typeface="Times New Roman" pitchFamily="18" charset="0"/>
              </a:rPr>
              <a:t>ĐÃ LẮNG NGHE</a:t>
            </a:r>
            <a:endParaRPr lang="vi-VN" sz="3600" b="1">
              <a:solidFill>
                <a:srgbClr val="FF5050"/>
              </a:solidFill>
              <a:latin typeface="Times New Roman" pitchFamily="18" charset="0"/>
              <a:cs typeface="Times New Roman" pitchFamily="18" charset="0"/>
            </a:endParaRPr>
          </a:p>
        </p:txBody>
      </p:sp>
    </p:spTree>
    <p:extLst>
      <p:ext uri="{BB962C8B-B14F-4D97-AF65-F5344CB8AC3E}">
        <p14:creationId xmlns:p14="http://schemas.microsoft.com/office/powerpoint/2010/main" val="118208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5807"/>
            <a:ext cx="9144000" cy="584775"/>
          </a:xfrm>
          <a:prstGeom prst="rect">
            <a:avLst/>
          </a:prstGeom>
          <a:effectLst>
            <a:glow rad="228600">
              <a:schemeClr val="accent3">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a:spAutoFit/>
          </a:bodyPr>
          <a:lstStyle/>
          <a:p>
            <a:pPr lvl="0" algn="ctr"/>
            <a:r>
              <a:rPr lang="en-US" sz="3200" b="1" smtClean="0">
                <a:solidFill>
                  <a:srgbClr val="FF0000"/>
                </a:solidFill>
                <a:latin typeface="Times New Roman" pitchFamily="18" charset="0"/>
                <a:cs typeface="Times New Roman" pitchFamily="18" charset="0"/>
              </a:rPr>
              <a:t>Đối </a:t>
            </a:r>
            <a:r>
              <a:rPr lang="en-US" sz="3200" b="1">
                <a:solidFill>
                  <a:srgbClr val="FF0000"/>
                </a:solidFill>
                <a:latin typeface="Times New Roman" pitchFamily="18" charset="0"/>
                <a:cs typeface="Times New Roman" pitchFamily="18" charset="0"/>
              </a:rPr>
              <a:t>tượng áp dụng</a:t>
            </a:r>
            <a:endParaRPr lang="vi-VN" sz="3200" b="1">
              <a:solidFill>
                <a:srgbClr val="FF0000"/>
              </a:solidFill>
              <a:latin typeface="Times New Roman" pitchFamily="18" charset="0"/>
              <a:cs typeface="Times New Roman" pitchFamily="18" charset="0"/>
            </a:endParaRPr>
          </a:p>
        </p:txBody>
      </p:sp>
      <p:graphicFrame>
        <p:nvGraphicFramePr>
          <p:cNvPr id="9" name="Diagram 8"/>
          <p:cNvGraphicFramePr/>
          <p:nvPr>
            <p:extLst>
              <p:ext uri="{D42A27DB-BD31-4B8C-83A1-F6EECF244321}">
                <p14:modId xmlns:p14="http://schemas.microsoft.com/office/powerpoint/2010/main" val="195981865"/>
              </p:ext>
            </p:extLst>
          </p:nvPr>
        </p:nvGraphicFramePr>
        <p:xfrm>
          <a:off x="-228600" y="1219200"/>
          <a:ext cx="9144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727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35807"/>
            <a:ext cx="9144000" cy="584775"/>
          </a:xfrm>
          <a:prstGeom prst="rect">
            <a:avLst/>
          </a:prstGeom>
          <a:effectLst>
            <a:glow rad="228600">
              <a:schemeClr val="accent3">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a:spAutoFit/>
          </a:bodyPr>
          <a:lstStyle/>
          <a:p>
            <a:pPr lvl="0" algn="ctr"/>
            <a:r>
              <a:rPr lang="en-US" sz="3200" b="1" smtClean="0">
                <a:solidFill>
                  <a:srgbClr val="FF0000"/>
                </a:solidFill>
                <a:latin typeface="Times New Roman" pitchFamily="18" charset="0"/>
                <a:cs typeface="Times New Roman" pitchFamily="18" charset="0"/>
              </a:rPr>
              <a:t>* Mức </a:t>
            </a:r>
            <a:r>
              <a:rPr lang="en-US" sz="3200" b="1">
                <a:solidFill>
                  <a:srgbClr val="FF0000"/>
                </a:solidFill>
                <a:latin typeface="Times New Roman" pitchFamily="18" charset="0"/>
                <a:cs typeface="Times New Roman" pitchFamily="18" charset="0"/>
              </a:rPr>
              <a:t>giá tối đa dịch vụ thu gom, vận chuyển</a:t>
            </a:r>
            <a:endParaRPr lang="vi-VN" sz="3200" b="1">
              <a:solidFill>
                <a:srgbClr val="FF0000"/>
              </a:solidFill>
              <a:latin typeface="Times New Roman" pitchFamily="18" charset="0"/>
              <a:cs typeface="Times New Roman" pitchFamily="18" charset="0"/>
            </a:endParaRPr>
          </a:p>
        </p:txBody>
      </p:sp>
      <p:grpSp>
        <p:nvGrpSpPr>
          <p:cNvPr id="33" name="Group 32"/>
          <p:cNvGrpSpPr/>
          <p:nvPr/>
        </p:nvGrpSpPr>
        <p:grpSpPr>
          <a:xfrm>
            <a:off x="304800" y="1223665"/>
            <a:ext cx="8686800" cy="5329535"/>
            <a:chOff x="304800" y="1143000"/>
            <a:chExt cx="8686800" cy="5410200"/>
          </a:xfrm>
        </p:grpSpPr>
        <p:pic>
          <p:nvPicPr>
            <p:cNvPr id="3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43000"/>
              <a:ext cx="86868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6172200"/>
              <a:ext cx="8686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4" name="Rectangle 33"/>
          <p:cNvSpPr/>
          <p:nvPr/>
        </p:nvSpPr>
        <p:spPr>
          <a:xfrm>
            <a:off x="533400" y="762000"/>
            <a:ext cx="8458200" cy="461665"/>
          </a:xfrm>
          <a:prstGeom prst="rect">
            <a:avLst/>
          </a:prstGeom>
        </p:spPr>
        <p:txBody>
          <a:bodyPr wrap="square">
            <a:spAutoFit/>
          </a:bodyPr>
          <a:lstStyle/>
          <a:p>
            <a:r>
              <a:rPr lang="en-US" sz="2400" b="1">
                <a:solidFill>
                  <a:srgbClr val="0000FF"/>
                </a:solidFill>
                <a:latin typeface="Times New Roman" pitchFamily="18" charset="0"/>
                <a:cs typeface="Times New Roman" pitchFamily="18" charset="0"/>
              </a:rPr>
              <a:t>1. Mức giá tối đa dịch vụ thu gom, vận chuyển </a:t>
            </a:r>
            <a:r>
              <a:rPr lang="en-US" sz="2400" b="1" smtClean="0">
                <a:solidFill>
                  <a:srgbClr val="0000FF"/>
                </a:solidFill>
                <a:latin typeface="Times New Roman" pitchFamily="18" charset="0"/>
                <a:cs typeface="Times New Roman" pitchFamily="18" charset="0"/>
              </a:rPr>
              <a:t>CTRSH</a:t>
            </a:r>
            <a:endParaRPr lang="vi-VN" sz="24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6580200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0"/>
            <a:ext cx="89916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152400" y="152400"/>
            <a:ext cx="8458200" cy="461665"/>
          </a:xfrm>
          <a:prstGeom prst="rect">
            <a:avLst/>
          </a:prstGeom>
        </p:spPr>
        <p:txBody>
          <a:bodyPr wrap="square">
            <a:spAutoFit/>
          </a:bodyPr>
          <a:lstStyle/>
          <a:p>
            <a:r>
              <a:rPr lang="en-US" sz="2400" b="1">
                <a:solidFill>
                  <a:srgbClr val="0000FF"/>
                </a:solidFill>
                <a:latin typeface="Times New Roman" pitchFamily="18" charset="0"/>
                <a:cs typeface="Times New Roman" pitchFamily="18" charset="0"/>
              </a:rPr>
              <a:t>1. Mức giá tối đa dịch vụ thu gom, vận chuyển </a:t>
            </a:r>
            <a:r>
              <a:rPr lang="en-US" sz="2400" b="1" smtClean="0">
                <a:solidFill>
                  <a:srgbClr val="0000FF"/>
                </a:solidFill>
                <a:latin typeface="Times New Roman" pitchFamily="18" charset="0"/>
                <a:cs typeface="Times New Roman" pitchFamily="18" charset="0"/>
              </a:rPr>
              <a:t>CTRSH</a:t>
            </a:r>
            <a:endParaRPr lang="vi-VN" sz="24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30314099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14400"/>
            <a:ext cx="8839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42900" y="315686"/>
            <a:ext cx="8458200" cy="461665"/>
          </a:xfrm>
          <a:prstGeom prst="rect">
            <a:avLst/>
          </a:prstGeom>
        </p:spPr>
        <p:txBody>
          <a:bodyPr wrap="square">
            <a:spAutoFit/>
          </a:bodyPr>
          <a:lstStyle/>
          <a:p>
            <a:r>
              <a:rPr lang="en-US" sz="2400" b="1">
                <a:solidFill>
                  <a:srgbClr val="0000FF"/>
                </a:solidFill>
                <a:latin typeface="Times New Roman" pitchFamily="18" charset="0"/>
                <a:cs typeface="Times New Roman" pitchFamily="18" charset="0"/>
              </a:rPr>
              <a:t>1. Mức giá tối đa dịch vụ thu gom, vận chuyển </a:t>
            </a:r>
            <a:r>
              <a:rPr lang="en-US" sz="2400" b="1" smtClean="0">
                <a:solidFill>
                  <a:srgbClr val="0000FF"/>
                </a:solidFill>
                <a:latin typeface="Times New Roman" pitchFamily="18" charset="0"/>
                <a:cs typeface="Times New Roman" pitchFamily="18" charset="0"/>
              </a:rPr>
              <a:t>CTRSH</a:t>
            </a:r>
            <a:endParaRPr lang="vi-VN" sz="24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6334455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6" y="762000"/>
            <a:ext cx="9133114"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228600" y="224135"/>
            <a:ext cx="8458200" cy="461665"/>
          </a:xfrm>
          <a:prstGeom prst="rect">
            <a:avLst/>
          </a:prstGeom>
        </p:spPr>
        <p:txBody>
          <a:bodyPr wrap="square">
            <a:spAutoFit/>
          </a:bodyPr>
          <a:lstStyle/>
          <a:p>
            <a:r>
              <a:rPr lang="en-US" sz="2400" b="1">
                <a:solidFill>
                  <a:srgbClr val="0000FF"/>
                </a:solidFill>
                <a:latin typeface="Times New Roman" pitchFamily="18" charset="0"/>
                <a:cs typeface="Times New Roman" pitchFamily="18" charset="0"/>
              </a:rPr>
              <a:t>1. Mức giá tối đa dịch vụ thu gom, vận chuyển </a:t>
            </a:r>
            <a:r>
              <a:rPr lang="en-US" sz="2400" b="1" smtClean="0">
                <a:solidFill>
                  <a:srgbClr val="0000FF"/>
                </a:solidFill>
                <a:latin typeface="Times New Roman" pitchFamily="18" charset="0"/>
                <a:cs typeface="Times New Roman" pitchFamily="18" charset="0"/>
              </a:rPr>
              <a:t>CTRSH</a:t>
            </a:r>
            <a:endParaRPr lang="vi-VN" sz="24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458089804"/>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TotalTime>
  <Words>6489</Words>
  <Application>Microsoft Office PowerPoint</Application>
  <PresentationFormat>On-screen Show (4:3)</PresentationFormat>
  <Paragraphs>469</Paragraphs>
  <Slides>46</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46</vt:i4>
      </vt:variant>
    </vt:vector>
  </HeadingPairs>
  <TitlesOfParts>
    <vt:vector size="56" baseType="lpstr">
      <vt:lpstr>.VnTime</vt:lpstr>
      <vt:lpstr>Arial</vt:lpstr>
      <vt:lpstr>Arial (Body)</vt:lpstr>
      <vt:lpstr>Calibri</vt:lpstr>
      <vt:lpstr>Times New Roman</vt:lpstr>
      <vt:lpstr>Trebuchet MS</vt:lpstr>
      <vt:lpstr>Tw Cen MT</vt:lpstr>
      <vt:lpstr>Wingdings</vt:lpstr>
      <vt:lpstr>Office Theme</vt:lpstr>
      <vt:lpstr>Circuit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NHỮNG ĐIỂM MỚI VỀ TIÊU CHÍ MÔI TRƯỜNG TRONG XÂY DỰNG NÔNG THÔN MỚI  GIAI ĐOẠN 2021-2025</vt:lpstr>
      <vt:lpstr>PowerPoint Presentation</vt:lpstr>
      <vt:lpstr>Bối cảnh</vt:lpstr>
      <vt:lpstr>Bối cảnh</vt:lpstr>
      <vt:lpstr>Bối cảnh</vt:lpstr>
      <vt:lpstr>NGUYÊN TẮC XÂY DỰNG TIÊU CHÍ MÔI TRƯỜNG TRONG XÂY DỰNG Ntm GIAI ĐOẠN 2021-2025</vt:lpstr>
      <vt:lpstr>NGUYÊN TẮC XÂY DỰNG TIÊU CHÍ MÔI TRƯỜNG TRONG XÂY DỰNG Ntm GIAI ĐOẠN 2021-2025</vt:lpstr>
      <vt:lpstr>NHỮNG ĐIỂM MỚI CỦA TIÊU CHÍ MÔI TRƯỜNG trong xây dựng NTM  giai đoạn 2021-2025</vt:lpstr>
      <vt:lpstr>Tiêu chí môi trường cấp xã đạt chuẩn</vt:lpstr>
      <vt:lpstr>Tiêu chí môi trường cấp xã đạt chuẩn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Tiêu chí cấp HUYỆN đạt chuẩn</vt:lpstr>
      <vt:lpstr>Tiêu chí cấp HUYỆN đạt chuẩn</vt:lpstr>
      <vt:lpstr>Tiêu chí cấp HUYỆN nâng cao</vt:lpstr>
      <vt:lpstr>Tiêu chí cấp HUYỆN nâng cao</vt:lpstr>
      <vt:lpstr>So sánh Tiêu chí môi trường cấp HUYỆN</vt:lpstr>
      <vt:lpstr>So sánh Tiêu chí môi trường cấp HUYỆN</vt:lpstr>
      <vt:lpstr>So sánh Tiêu chí chất lượng môi trường sống cấp HUYỆN</vt:lpstr>
      <vt:lpstr>So sánh Tiêu chí chất lượng môi trường sống cấp HUYỆN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viet nam vo dich</dc:creator>
  <cp:lastModifiedBy>HP</cp:lastModifiedBy>
  <cp:revision>42</cp:revision>
  <dcterms:created xsi:type="dcterms:W3CDTF">2019-09-02T21:50:08Z</dcterms:created>
  <dcterms:modified xsi:type="dcterms:W3CDTF">2022-04-09T06:39:24Z</dcterms:modified>
</cp:coreProperties>
</file>